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 id="2147484819" r:id="rId2"/>
    <p:sldMasterId id="2147485149" r:id="rId3"/>
  </p:sldMasterIdLst>
  <p:notesMasterIdLst>
    <p:notesMasterId r:id="rId26"/>
  </p:notesMasterIdLst>
  <p:handoutMasterIdLst>
    <p:handoutMasterId r:id="rId27"/>
  </p:handoutMasterIdLst>
  <p:sldIdLst>
    <p:sldId id="292" r:id="rId4"/>
    <p:sldId id="293" r:id="rId5"/>
    <p:sldId id="294" r:id="rId6"/>
    <p:sldId id="297" r:id="rId7"/>
    <p:sldId id="299" r:id="rId8"/>
    <p:sldId id="306" r:id="rId9"/>
    <p:sldId id="347" r:id="rId10"/>
    <p:sldId id="282" r:id="rId11"/>
    <p:sldId id="259" r:id="rId12"/>
    <p:sldId id="289" r:id="rId13"/>
    <p:sldId id="288" r:id="rId14"/>
    <p:sldId id="312" r:id="rId15"/>
    <p:sldId id="313" r:id="rId16"/>
    <p:sldId id="279" r:id="rId17"/>
    <p:sldId id="342" r:id="rId18"/>
    <p:sldId id="317" r:id="rId19"/>
    <p:sldId id="263" r:id="rId20"/>
    <p:sldId id="269" r:id="rId21"/>
    <p:sldId id="337" r:id="rId22"/>
    <p:sldId id="340" r:id="rId23"/>
    <p:sldId id="338" r:id="rId24"/>
    <p:sldId id="341"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8079"/>
    <a:srgbClr val="756DD9"/>
    <a:srgbClr val="9999FF"/>
    <a:srgbClr val="00CC66"/>
    <a:srgbClr val="9966FF"/>
    <a:srgbClr val="A20000"/>
    <a:srgbClr val="B37865"/>
    <a:srgbClr val="FF0000"/>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3" autoAdjust="0"/>
    <p:restoredTop sz="88798" autoAdjust="0"/>
  </p:normalViewPr>
  <p:slideViewPr>
    <p:cSldViewPr>
      <p:cViewPr varScale="1">
        <p:scale>
          <a:sx n="41" d="100"/>
          <a:sy n="41" d="100"/>
        </p:scale>
        <p:origin x="-132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763958-1AD1-4EF8-B64A-36CF59C844BF}" type="datetimeFigureOut">
              <a:rPr lang="en-US" smtClean="0"/>
              <a:pPr/>
              <a:t>11/15/2010</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80B199-F063-4B4D-BEC5-637AE13EB933}"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7B0EB61-C7CF-424A-A1D2-6A000C88C2A1}" type="datetimeFigureOut">
              <a:rPr lang="en-US"/>
              <a:pPr>
                <a:defRPr/>
              </a:pPr>
              <a:t>11/15/2010</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N"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FC80E4D-6EBB-4434-8F7F-AAED8FC64A81}" type="slidenum">
              <a:rPr lang="en-IN"/>
              <a:pPr>
                <a:defRPr/>
              </a:pPr>
              <a:t>‹#›</a:t>
            </a:fld>
            <a:endParaRPr lang="en-I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3FC80E4D-6EBB-4434-8F7F-AAED8FC64A81}" type="slidenum">
              <a:rPr lang="en-IN" smtClean="0"/>
              <a:pPr>
                <a:defRPr/>
              </a:pPr>
              <a:t>1</a:t>
            </a:fld>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3FC80E4D-6EBB-4434-8F7F-AAED8FC64A81}" type="slidenum">
              <a:rPr lang="en-IN" smtClean="0"/>
              <a:pPr>
                <a:defRPr/>
              </a:pPr>
              <a:t>5</a:t>
            </a:fld>
            <a:endParaRPr lang="en-I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en-IN" dirty="0"/>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IN" dirty="0"/>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IN" dirty="0"/>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IN" dirty="0"/>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IN" dirty="0"/>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IN" dirty="0"/>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IN" dirty="0"/>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IN" dirty="0"/>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IN" dirty="0"/>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IN" dirty="0"/>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en-IN" dirty="0"/>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IN" dirty="0"/>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IN" dirty="0"/>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IN" dirty="0"/>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IN" dirty="0"/>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IN" dirty="0"/>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IN" dirty="0"/>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en-IN" dirty="0"/>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en-IN" dirty="0"/>
          </a:p>
        </p:txBody>
      </p:sp>
      <p:sp>
        <p:nvSpPr>
          <p:cNvPr id="21606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21606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dirty="0"/>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dirty="0"/>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FE25645C-9FD6-4A2B-A0BE-3049AD1AC1A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A0A05461-F070-4D65-948E-18B60EB035A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317E7054-4086-43B0-951A-262155DCFE4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71D5AD1-30B0-41F6-A5F1-FE73229FFC3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0EF851C-7C27-4201-BE54-CAABC7EF0D5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BA3B753-F0ED-4543-BEB8-821CBC5588F4}"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7CB5099-B415-410F-A4B8-0FCB0B02677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311535F-8AC2-40BC-9916-E7F97DFE3BCB}"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D00232B-47B5-46A1-92E2-B53AF6725E4B}"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FAA9503-87E5-4754-9494-0250030EC701}"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E3FD0BB-B8B7-4F98-A24E-DD44A16F1E5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7CD6C726-9CC8-4F66-ACC4-FC548CEAA1D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1E4CC3F-A2B4-49D2-9C53-3FDFC4B5A185}"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FA48CC4-AB59-4617-AC78-DE0E90FF5BE7}"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315F5CD-9E6C-41C7-A7D1-37BB33AA177F}"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20" name="Footer Placeholder 19"/>
          <p:cNvSpPr>
            <a:spLocks noGrp="1"/>
          </p:cNvSpPr>
          <p:nvPr>
            <p:ph type="ftr" sz="quarter" idx="11"/>
          </p:nvPr>
        </p:nvSpPr>
        <p:spPr/>
        <p:txBody>
          <a:bodyPr/>
          <a:lstStyle>
            <a:extLst/>
          </a:lstStyle>
          <a:p>
            <a:pPr>
              <a:defRPr/>
            </a:pPr>
            <a:endParaRPr lang="en-US" dirty="0"/>
          </a:p>
        </p:txBody>
      </p:sp>
      <p:sp>
        <p:nvSpPr>
          <p:cNvPr id="10" name="Slide Number Placeholder 9"/>
          <p:cNvSpPr>
            <a:spLocks noGrp="1"/>
          </p:cNvSpPr>
          <p:nvPr>
            <p:ph type="sldNum" sz="quarter" idx="12"/>
          </p:nvPr>
        </p:nvSpPr>
        <p:spPr/>
        <p:txBody>
          <a:bodyPr/>
          <a:lstStyle>
            <a:extLst/>
          </a:lstStyle>
          <a:p>
            <a:pPr>
              <a:defRPr/>
            </a:pPr>
            <a:fld id="{EEEA12DC-16FB-430D-B197-10A50048DC1B}" type="slidenum">
              <a:rPr lang="en-US" smtClean="0"/>
              <a:pPr>
                <a:defRPr/>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60775883-20F5-4774-8DE9-53CC2C0823F6}"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F225B4FC-31C1-4AE9-8830-408A8B9ED5D6}" type="slidenum">
              <a:rPr lang="en-US" smtClean="0"/>
              <a:pPr>
                <a:defRPr/>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FB9BEAE4-98EF-4B93-BE02-4629504D0AEC}" type="slidenum">
              <a:rPr lang="en-US" smtClean="0"/>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28BB9103-E50A-4CDE-AC38-07280B4392E6}" type="slidenum">
              <a:rPr lang="en-US" smtClean="0"/>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1B451364-2067-43A9-A84E-7014E7311038}" type="slidenum">
              <a:rPr lang="en-US" smtClean="0"/>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226A62B8-0C77-41DE-A7D8-4B1E8AD64351}" type="slidenum">
              <a:rPr lang="en-US" smtClean="0"/>
              <a:pPr>
                <a:defRPr/>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5A2E51F3-DC03-4C65-9163-395B1D3212F5}"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6BD157DC-B350-42BC-956D-8BA7297594B5}" type="slidenum">
              <a:rPr lang="en-US" smtClean="0"/>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FC189397-FAC5-45DA-A2A8-381AFABACDF8}" type="slidenum">
              <a:rPr lang="en-US" smtClean="0"/>
              <a:pPr>
                <a:defRPr/>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12BFAB64-27A3-4A2B-BC7B-9F83C52C9272}" type="slidenum">
              <a:rPr lang="en-US" smtClean="0"/>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46A7E663-0BD9-4959-BC6B-1BC171C4662B}"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C9C49DE9-CB66-402A-84FA-14D5DF99219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5"/>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2EEF5764-DBFC-40AB-9259-5E7D910C70D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291DDAA5-470B-44C6-9813-0CF12BC915E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CB81BC85-C73C-4D92-AE35-168DAB97C4A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7C34B127-69D4-4066-A668-464D0F43EA9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A75F6225-0C41-4EBD-BA7A-D64DE583813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15042"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en-IN" dirty="0"/>
          </a:p>
        </p:txBody>
      </p:sp>
      <p:sp>
        <p:nvSpPr>
          <p:cNvPr id="2051"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45"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dirty="0"/>
          </a:p>
        </p:txBody>
      </p:sp>
      <p:sp>
        <p:nvSpPr>
          <p:cNvPr id="215046"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dirty="0"/>
          </a:p>
        </p:txBody>
      </p:sp>
      <p:sp>
        <p:nvSpPr>
          <p:cNvPr id="215047"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D3BD1BD3-E0C0-430A-84EB-5E27C39974C3}" type="slidenum">
              <a:rPr lang="en-US"/>
              <a:pPr>
                <a:defRPr/>
              </a:pPr>
              <a:t>‹#›</a:t>
            </a:fld>
            <a:endParaRPr lang="en-US" dirty="0"/>
          </a:p>
        </p:txBody>
      </p:sp>
      <p:sp>
        <p:nvSpPr>
          <p:cNvPr id="215048"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en-IN" dirty="0"/>
          </a:p>
        </p:txBody>
      </p:sp>
      <p:sp>
        <p:nvSpPr>
          <p:cNvPr id="215049"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en-IN" dirty="0"/>
          </a:p>
        </p:txBody>
      </p:sp>
      <p:grpSp>
        <p:nvGrpSpPr>
          <p:cNvPr id="2058" name="Group 10"/>
          <p:cNvGrpSpPr>
            <a:grpSpLocks/>
          </p:cNvGrpSpPr>
          <p:nvPr/>
        </p:nvGrpSpPr>
        <p:grpSpPr bwMode="auto">
          <a:xfrm>
            <a:off x="7938" y="5540375"/>
            <a:ext cx="1784350" cy="1246188"/>
            <a:chOff x="5" y="3490"/>
            <a:chExt cx="1124" cy="785"/>
          </a:xfrm>
        </p:grpSpPr>
        <p:sp>
          <p:nvSpPr>
            <p:cNvPr id="215051"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en-IN" dirty="0"/>
            </a:p>
          </p:txBody>
        </p:sp>
        <p:sp>
          <p:nvSpPr>
            <p:cNvPr id="215052"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en-IN" dirty="0"/>
            </a:p>
          </p:txBody>
        </p:sp>
        <p:sp>
          <p:nvSpPr>
            <p:cNvPr id="215053"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IN" dirty="0"/>
            </a:p>
          </p:txBody>
        </p:sp>
        <p:sp>
          <p:nvSpPr>
            <p:cNvPr id="215054"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IN" dirty="0"/>
            </a:p>
          </p:txBody>
        </p:sp>
        <p:sp>
          <p:nvSpPr>
            <p:cNvPr id="215055"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en-IN" dirty="0"/>
            </a:p>
          </p:txBody>
        </p:sp>
        <p:sp>
          <p:nvSpPr>
            <p:cNvPr id="215056"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en-IN" dirty="0"/>
            </a:p>
          </p:txBody>
        </p:sp>
        <p:sp>
          <p:nvSpPr>
            <p:cNvPr id="215057"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en-IN" dirty="0"/>
            </a:p>
          </p:txBody>
        </p:sp>
        <p:sp>
          <p:nvSpPr>
            <p:cNvPr id="215058"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en-IN" dirty="0"/>
            </a:p>
          </p:txBody>
        </p:sp>
        <p:sp>
          <p:nvSpPr>
            <p:cNvPr id="215059"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en-IN" dirty="0"/>
            </a:p>
          </p:txBody>
        </p:sp>
        <p:grpSp>
          <p:nvGrpSpPr>
            <p:cNvPr id="2084" name="Group 20"/>
            <p:cNvGrpSpPr>
              <a:grpSpLocks/>
            </p:cNvGrpSpPr>
            <p:nvPr userDrawn="1"/>
          </p:nvGrpSpPr>
          <p:grpSpPr bwMode="auto">
            <a:xfrm>
              <a:off x="5" y="3490"/>
              <a:ext cx="1124" cy="780"/>
              <a:chOff x="5" y="3490"/>
              <a:chExt cx="1124" cy="780"/>
            </a:xfrm>
          </p:grpSpPr>
          <p:grpSp>
            <p:nvGrpSpPr>
              <p:cNvPr id="2085" name="Group 21"/>
              <p:cNvGrpSpPr>
                <a:grpSpLocks/>
              </p:cNvGrpSpPr>
              <p:nvPr userDrawn="1"/>
            </p:nvGrpSpPr>
            <p:grpSpPr bwMode="auto">
              <a:xfrm>
                <a:off x="499" y="3562"/>
                <a:ext cx="548" cy="708"/>
                <a:chOff x="499" y="3562"/>
                <a:chExt cx="548" cy="708"/>
              </a:xfrm>
            </p:grpSpPr>
            <p:sp>
              <p:nvSpPr>
                <p:cNvPr id="215062"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en-IN" dirty="0"/>
                </a:p>
              </p:txBody>
            </p:sp>
            <p:sp>
              <p:nvSpPr>
                <p:cNvPr id="215063"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en-IN" dirty="0"/>
                </a:p>
              </p:txBody>
            </p:sp>
            <p:sp>
              <p:nvSpPr>
                <p:cNvPr id="215064"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en-IN" dirty="0"/>
                </a:p>
              </p:txBody>
            </p:sp>
          </p:grpSp>
          <p:sp>
            <p:nvSpPr>
              <p:cNvPr id="215065"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IN" dirty="0"/>
              </a:p>
            </p:txBody>
          </p:sp>
          <p:sp>
            <p:nvSpPr>
              <p:cNvPr id="215066"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IN" dirty="0"/>
              </a:p>
            </p:txBody>
          </p:sp>
          <p:sp>
            <p:nvSpPr>
              <p:cNvPr id="215067"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en-IN" dirty="0"/>
              </a:p>
            </p:txBody>
          </p:sp>
          <p:grpSp>
            <p:nvGrpSpPr>
              <p:cNvPr id="2089" name="Group 28"/>
              <p:cNvGrpSpPr>
                <a:grpSpLocks/>
              </p:cNvGrpSpPr>
              <p:nvPr userDrawn="1"/>
            </p:nvGrpSpPr>
            <p:grpSpPr bwMode="auto">
              <a:xfrm>
                <a:off x="5" y="3490"/>
                <a:ext cx="1124" cy="678"/>
                <a:chOff x="5" y="3490"/>
                <a:chExt cx="1124" cy="678"/>
              </a:xfrm>
            </p:grpSpPr>
            <p:sp>
              <p:nvSpPr>
                <p:cNvPr id="215069"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IN" dirty="0"/>
                </a:p>
              </p:txBody>
            </p:sp>
            <p:sp>
              <p:nvSpPr>
                <p:cNvPr id="215070"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IN" dirty="0"/>
                </a:p>
              </p:txBody>
            </p:sp>
            <p:sp>
              <p:nvSpPr>
                <p:cNvPr id="215071"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IN" dirty="0"/>
                </a:p>
              </p:txBody>
            </p:sp>
            <p:sp>
              <p:nvSpPr>
                <p:cNvPr id="215072"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en-IN" dirty="0"/>
                </a:p>
              </p:txBody>
            </p:sp>
            <p:sp>
              <p:nvSpPr>
                <p:cNvPr id="215073"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en-IN" dirty="0"/>
                </a:p>
              </p:txBody>
            </p:sp>
            <p:sp>
              <p:nvSpPr>
                <p:cNvPr id="215074"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en-IN" dirty="0"/>
                </a:p>
              </p:txBody>
            </p:sp>
            <p:sp>
              <p:nvSpPr>
                <p:cNvPr id="215075"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en-IN" dirty="0"/>
                </a:p>
              </p:txBody>
            </p:sp>
            <p:sp>
              <p:nvSpPr>
                <p:cNvPr id="215076"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en-IN" dirty="0"/>
                </a:p>
              </p:txBody>
            </p:sp>
          </p:grpSp>
        </p:grpSp>
      </p:grpSp>
      <p:grpSp>
        <p:nvGrpSpPr>
          <p:cNvPr id="2059" name="Group 37"/>
          <p:cNvGrpSpPr>
            <a:grpSpLocks/>
          </p:cNvGrpSpPr>
          <p:nvPr/>
        </p:nvGrpSpPr>
        <p:grpSpPr bwMode="auto">
          <a:xfrm>
            <a:off x="8680450" y="2116138"/>
            <a:ext cx="385763" cy="4308475"/>
            <a:chOff x="5468" y="1333"/>
            <a:chExt cx="243" cy="2714"/>
          </a:xfrm>
        </p:grpSpPr>
        <p:sp>
          <p:nvSpPr>
            <p:cNvPr id="215078"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IN" dirty="0"/>
            </a:p>
          </p:txBody>
        </p:sp>
        <p:sp>
          <p:nvSpPr>
            <p:cNvPr id="215079"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IN" dirty="0"/>
            </a:p>
          </p:txBody>
        </p:sp>
      </p:grpSp>
      <p:grpSp>
        <p:nvGrpSpPr>
          <p:cNvPr id="2060" name="Group 40"/>
          <p:cNvGrpSpPr>
            <a:grpSpLocks/>
          </p:cNvGrpSpPr>
          <p:nvPr/>
        </p:nvGrpSpPr>
        <p:grpSpPr bwMode="auto">
          <a:xfrm>
            <a:off x="7318375" y="90488"/>
            <a:ext cx="2133600" cy="1911350"/>
            <a:chOff x="4610" y="57"/>
            <a:chExt cx="1344" cy="1204"/>
          </a:xfrm>
        </p:grpSpPr>
        <p:grpSp>
          <p:nvGrpSpPr>
            <p:cNvPr id="2061" name="Group 41"/>
            <p:cNvGrpSpPr>
              <a:grpSpLocks/>
            </p:cNvGrpSpPr>
            <p:nvPr userDrawn="1"/>
          </p:nvGrpSpPr>
          <p:grpSpPr bwMode="auto">
            <a:xfrm>
              <a:off x="4610" y="57"/>
              <a:ext cx="1344" cy="1204"/>
              <a:chOff x="4610" y="57"/>
              <a:chExt cx="1344" cy="1204"/>
            </a:xfrm>
          </p:grpSpPr>
          <p:sp>
            <p:nvSpPr>
              <p:cNvPr id="215082"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en-IN" dirty="0"/>
              </a:p>
            </p:txBody>
          </p:sp>
          <p:grpSp>
            <p:nvGrpSpPr>
              <p:cNvPr id="2064" name="Group 43"/>
              <p:cNvGrpSpPr>
                <a:grpSpLocks/>
              </p:cNvGrpSpPr>
              <p:nvPr userDrawn="1"/>
            </p:nvGrpSpPr>
            <p:grpSpPr bwMode="auto">
              <a:xfrm>
                <a:off x="4610" y="57"/>
                <a:ext cx="1344" cy="985"/>
                <a:chOff x="4610" y="57"/>
                <a:chExt cx="1344" cy="985"/>
              </a:xfrm>
            </p:grpSpPr>
            <p:sp>
              <p:nvSpPr>
                <p:cNvPr id="215084"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en-IN" dirty="0"/>
                </a:p>
              </p:txBody>
            </p:sp>
            <p:sp>
              <p:nvSpPr>
                <p:cNvPr id="215085" name="Freeform 45"/>
                <p:cNvSpPr>
                  <a:spLocks/>
                </p:cNvSpPr>
                <p:nvPr userDrawn="1"/>
              </p:nvSpPr>
              <p:spPr bwMode="auto">
                <a:xfrm rot="-3172564">
                  <a:off x="5058" y="322"/>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en-IN" dirty="0"/>
                </a:p>
              </p:txBody>
            </p:sp>
            <p:sp>
              <p:nvSpPr>
                <p:cNvPr id="215086" name="Freeform 46"/>
                <p:cNvSpPr>
                  <a:spLocks/>
                </p:cNvSpPr>
                <p:nvPr userDrawn="1"/>
              </p:nvSpPr>
              <p:spPr bwMode="auto">
                <a:xfrm rot="-3172564">
                  <a:off x="4868" y="172"/>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en-IN" dirty="0"/>
                </a:p>
              </p:txBody>
            </p:sp>
            <p:sp>
              <p:nvSpPr>
                <p:cNvPr id="215087"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en-IN" dirty="0"/>
                </a:p>
              </p:txBody>
            </p:sp>
            <p:sp>
              <p:nvSpPr>
                <p:cNvPr id="215088" name="Freeform 48"/>
                <p:cNvSpPr>
                  <a:spLocks/>
                </p:cNvSpPr>
                <p:nvPr userDrawn="1"/>
              </p:nvSpPr>
              <p:spPr bwMode="auto">
                <a:xfrm rot="-3172564">
                  <a:off x="5307" y="887"/>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en-IN" dirty="0"/>
                </a:p>
              </p:txBody>
            </p:sp>
            <p:sp>
              <p:nvSpPr>
                <p:cNvPr id="215089" name="Freeform 49"/>
                <p:cNvSpPr>
                  <a:spLocks/>
                </p:cNvSpPr>
                <p:nvPr userDrawn="1"/>
              </p:nvSpPr>
              <p:spPr bwMode="auto">
                <a:xfrm rot="-3172564">
                  <a:off x="5253" y="796"/>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en-IN" dirty="0"/>
                </a:p>
              </p:txBody>
            </p:sp>
            <p:sp>
              <p:nvSpPr>
                <p:cNvPr id="215090"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en-IN" dirty="0"/>
                </a:p>
              </p:txBody>
            </p:sp>
            <p:sp>
              <p:nvSpPr>
                <p:cNvPr id="215091" name="Freeform 51"/>
                <p:cNvSpPr>
                  <a:spLocks/>
                </p:cNvSpPr>
                <p:nvPr userDrawn="1"/>
              </p:nvSpPr>
              <p:spPr bwMode="auto">
                <a:xfrm rot="-3172564">
                  <a:off x="4957" y="132"/>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en-IN" dirty="0"/>
                </a:p>
              </p:txBody>
            </p:sp>
          </p:grpSp>
        </p:grpSp>
        <p:sp>
          <p:nvSpPr>
            <p:cNvPr id="215092"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en-IN" dirty="0"/>
            </a:p>
          </p:txBody>
        </p:sp>
      </p:grpSp>
    </p:spTree>
  </p:cSld>
  <p:clrMap bg1="lt1" tx1="dk1" bg2="lt2" tx2="dk2" accent1="accent1" accent2="accent2" accent3="accent3" accent4="accent4" accent5="accent5" accent6="accent6" hlink="hlink" folHlink="folHlink"/>
  <p:sldLayoutIdLst>
    <p:sldLayoutId id="2147485094" r:id="rId1"/>
    <p:sldLayoutId id="2147485002" r:id="rId2"/>
    <p:sldLayoutId id="2147485003" r:id="rId3"/>
    <p:sldLayoutId id="2147485004" r:id="rId4"/>
    <p:sldLayoutId id="2147485005" r:id="rId5"/>
    <p:sldLayoutId id="2147485006" r:id="rId6"/>
    <p:sldLayoutId id="2147485007" r:id="rId7"/>
    <p:sldLayoutId id="2147485008" r:id="rId8"/>
    <p:sldLayoutId id="2147485009" r:id="rId9"/>
    <p:sldLayoutId id="2147485010" r:id="rId10"/>
    <p:sldLayoutId id="2147485011"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9B54FD6-3F60-473B-9327-AAC01AC45A8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082" r:id="rId1"/>
    <p:sldLayoutId id="2147485083" r:id="rId2"/>
    <p:sldLayoutId id="2147485084" r:id="rId3"/>
    <p:sldLayoutId id="2147485085" r:id="rId4"/>
    <p:sldLayoutId id="2147485086" r:id="rId5"/>
    <p:sldLayoutId id="2147485087" r:id="rId6"/>
    <p:sldLayoutId id="2147485088" r:id="rId7"/>
    <p:sldLayoutId id="2147485089" r:id="rId8"/>
    <p:sldLayoutId id="2147485090" r:id="rId9"/>
    <p:sldLayoutId id="2147485091" r:id="rId10"/>
    <p:sldLayoutId id="2147485092"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F4FF7417-4EB0-42D6-BD8C-B78B621323A2}" type="slidenum">
              <a:rPr lang="en-US" smtClean="0"/>
              <a:pPr>
                <a:defRPr/>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5150" r:id="rId1"/>
    <p:sldLayoutId id="2147485151" r:id="rId2"/>
    <p:sldLayoutId id="2147485152" r:id="rId3"/>
    <p:sldLayoutId id="2147485153" r:id="rId4"/>
    <p:sldLayoutId id="2147485154" r:id="rId5"/>
    <p:sldLayoutId id="2147485155" r:id="rId6"/>
    <p:sldLayoutId id="2147485156" r:id="rId7"/>
    <p:sldLayoutId id="2147485157" r:id="rId8"/>
    <p:sldLayoutId id="2147485158" r:id="rId9"/>
    <p:sldLayoutId id="2147485159" r:id="rId10"/>
    <p:sldLayoutId id="2147485160"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371600"/>
            <a:ext cx="7543800" cy="5029200"/>
          </a:xfrm>
        </p:spPr>
        <p:txBody>
          <a:bodyPr/>
          <a:lstStyle/>
          <a:p>
            <a:pPr>
              <a:defRPr/>
            </a:pPr>
            <a:r>
              <a:rPr lang="en-US" sz="2800" dirty="0" smtClean="0">
                <a:latin typeface="Felix Titling" pitchFamily="82" charset="0"/>
              </a:rPr>
              <a:t> </a:t>
            </a:r>
            <a:r>
              <a:rPr lang="en-US" sz="3200" dirty="0" smtClean="0">
                <a:solidFill>
                  <a:schemeClr val="tx1"/>
                </a:solidFill>
                <a:latin typeface="Felix Titling" pitchFamily="82" charset="0"/>
              </a:rPr>
              <a:t>SUBCONSCIOUS  RECALL  IN 3D</a:t>
            </a:r>
            <a:r>
              <a:rPr lang="en-US" sz="2800" dirty="0" smtClean="0">
                <a:solidFill>
                  <a:schemeClr val="tx1"/>
                </a:solidFill>
                <a:latin typeface="Felix Titling" pitchFamily="82" charset="0"/>
              </a:rPr>
              <a:t/>
            </a:r>
            <a:br>
              <a:rPr lang="en-US" sz="2800" dirty="0" smtClean="0">
                <a:solidFill>
                  <a:schemeClr val="tx1"/>
                </a:solidFill>
                <a:latin typeface="Felix Titling" pitchFamily="82" charset="0"/>
              </a:rPr>
            </a:br>
            <a:r>
              <a:rPr lang="en-US" sz="2800" dirty="0" smtClean="0">
                <a:solidFill>
                  <a:schemeClr val="tx1"/>
                </a:solidFill>
                <a:latin typeface="Felix Titling" pitchFamily="82" charset="0"/>
              </a:rPr>
              <a:t/>
            </a:r>
            <a:br>
              <a:rPr lang="en-US" sz="2800" dirty="0" smtClean="0">
                <a:solidFill>
                  <a:schemeClr val="tx1"/>
                </a:solidFill>
                <a:latin typeface="Felix Titling" pitchFamily="82" charset="0"/>
              </a:rPr>
            </a:br>
            <a:r>
              <a:rPr lang="en-US" sz="2800" dirty="0" smtClean="0">
                <a:solidFill>
                  <a:schemeClr val="tx1"/>
                </a:solidFill>
                <a:latin typeface="Felix Titling" pitchFamily="82" charset="0"/>
              </a:rPr>
              <a:t/>
            </a:r>
            <a:br>
              <a:rPr lang="en-US" sz="2800" dirty="0" smtClean="0">
                <a:solidFill>
                  <a:schemeClr val="tx1"/>
                </a:solidFill>
                <a:latin typeface="Felix Titling" pitchFamily="82" charset="0"/>
              </a:rPr>
            </a:br>
            <a:r>
              <a:rPr lang="en-US" sz="2800" dirty="0" smtClean="0">
                <a:solidFill>
                  <a:schemeClr val="tx1"/>
                </a:solidFill>
                <a:latin typeface="Californian FB" pitchFamily="18" charset="0"/>
              </a:rPr>
              <a:t>        Sculptures  by </a:t>
            </a:r>
            <a:r>
              <a:rPr lang="en-US" sz="2800" dirty="0" err="1" smtClean="0">
                <a:solidFill>
                  <a:schemeClr val="tx1"/>
                </a:solidFill>
                <a:latin typeface="Californian FB" pitchFamily="18" charset="0"/>
              </a:rPr>
              <a:t>Girijaa</a:t>
            </a:r>
            <a:r>
              <a:rPr lang="en-US" sz="2800" dirty="0" smtClean="0">
                <a:solidFill>
                  <a:schemeClr val="tx1"/>
                </a:solidFill>
                <a:latin typeface="Californian FB" pitchFamily="18" charset="0"/>
              </a:rPr>
              <a:t>  </a:t>
            </a:r>
            <a:r>
              <a:rPr lang="en-US" sz="2800" dirty="0" err="1" smtClean="0">
                <a:solidFill>
                  <a:schemeClr val="tx1"/>
                </a:solidFill>
                <a:latin typeface="Californian FB" pitchFamily="18" charset="0"/>
              </a:rPr>
              <a:t>Upadhyay</a:t>
            </a:r>
            <a:r>
              <a:rPr lang="en-US" sz="2800" dirty="0" smtClean="0">
                <a:solidFill>
                  <a:schemeClr val="tx1"/>
                </a:solidFill>
                <a:latin typeface="Californian FB" pitchFamily="18" charset="0"/>
              </a:rPr>
              <a:t/>
            </a:r>
            <a:br>
              <a:rPr lang="en-US" sz="2800" dirty="0" smtClean="0">
                <a:solidFill>
                  <a:schemeClr val="tx1"/>
                </a:solidFill>
                <a:latin typeface="Californian FB" pitchFamily="18" charset="0"/>
              </a:rPr>
            </a:br>
            <a:r>
              <a:rPr lang="en-US" sz="2800" dirty="0" smtClean="0">
                <a:solidFill>
                  <a:schemeClr val="tx1"/>
                </a:solidFill>
                <a:latin typeface="Californian FB" pitchFamily="18" charset="0"/>
              </a:rPr>
              <a:t/>
            </a:r>
            <a:br>
              <a:rPr lang="en-US" sz="2800" dirty="0" smtClean="0">
                <a:solidFill>
                  <a:schemeClr val="tx1"/>
                </a:solidFill>
                <a:latin typeface="Californian FB" pitchFamily="18" charset="0"/>
              </a:rPr>
            </a:br>
            <a:r>
              <a:rPr lang="en-US" sz="2800" dirty="0" smtClean="0">
                <a:solidFill>
                  <a:schemeClr val="tx1"/>
                </a:solidFill>
                <a:latin typeface="Californian FB" pitchFamily="18" charset="0"/>
              </a:rPr>
              <a:t/>
            </a:r>
            <a:br>
              <a:rPr lang="en-US" sz="2800" dirty="0" smtClean="0">
                <a:solidFill>
                  <a:schemeClr val="tx1"/>
                </a:solidFill>
                <a:latin typeface="Californian FB" pitchFamily="18" charset="0"/>
              </a:rPr>
            </a:br>
            <a:r>
              <a:rPr lang="en-US" sz="2800" dirty="0" smtClean="0">
                <a:solidFill>
                  <a:schemeClr val="tx1"/>
                </a:solidFill>
                <a:latin typeface="Californian FB" pitchFamily="18" charset="0"/>
              </a:rPr>
              <a:t/>
            </a:r>
            <a:br>
              <a:rPr lang="en-US" sz="2800" dirty="0" smtClean="0">
                <a:solidFill>
                  <a:schemeClr val="tx1"/>
                </a:solidFill>
                <a:latin typeface="Californian FB" pitchFamily="18" charset="0"/>
              </a:rPr>
            </a:br>
            <a:r>
              <a:rPr lang="en-US" sz="2800" dirty="0" smtClean="0">
                <a:solidFill>
                  <a:schemeClr val="tx1"/>
                </a:solidFill>
                <a:latin typeface="Californian FB" pitchFamily="18" charset="0"/>
              </a:rPr>
              <a:t/>
            </a:r>
            <a:br>
              <a:rPr lang="en-US" sz="2800" dirty="0" smtClean="0">
                <a:solidFill>
                  <a:schemeClr val="tx1"/>
                </a:solidFill>
                <a:latin typeface="Californian FB" pitchFamily="18" charset="0"/>
              </a:rPr>
            </a:br>
            <a:r>
              <a:rPr lang="en-US" sz="2800" dirty="0" smtClean="0">
                <a:solidFill>
                  <a:schemeClr val="tx1"/>
                </a:solidFill>
                <a:latin typeface="Californian FB" pitchFamily="18" charset="0"/>
              </a:rPr>
              <a:t/>
            </a:r>
            <a:br>
              <a:rPr lang="en-US" sz="2800" dirty="0" smtClean="0">
                <a:solidFill>
                  <a:schemeClr val="tx1"/>
                </a:solidFill>
                <a:latin typeface="Californian FB" pitchFamily="18" charset="0"/>
              </a:rPr>
            </a:br>
            <a:r>
              <a:rPr lang="en-US" sz="2400" dirty="0" smtClean="0">
                <a:solidFill>
                  <a:schemeClr val="tx1"/>
                </a:solidFill>
                <a:latin typeface="Californian FB" pitchFamily="18" charset="0"/>
              </a:rPr>
              <a:t>          © </a:t>
            </a:r>
            <a:r>
              <a:rPr lang="en-US" sz="2400" dirty="0" err="1" smtClean="0">
                <a:solidFill>
                  <a:schemeClr val="tx1"/>
                </a:solidFill>
                <a:latin typeface="Californian FB" pitchFamily="18" charset="0"/>
              </a:rPr>
              <a:t>Girijaa</a:t>
            </a:r>
            <a:r>
              <a:rPr lang="en-US" sz="2400" dirty="0" smtClean="0">
                <a:solidFill>
                  <a:schemeClr val="tx1"/>
                </a:solidFill>
                <a:latin typeface="Californian FB" pitchFamily="18" charset="0"/>
              </a:rPr>
              <a:t> </a:t>
            </a:r>
            <a:r>
              <a:rPr lang="en-US" sz="2400" dirty="0" err="1" smtClean="0">
                <a:solidFill>
                  <a:schemeClr val="tx1"/>
                </a:solidFill>
                <a:latin typeface="Californian FB" pitchFamily="18" charset="0"/>
              </a:rPr>
              <a:t>Upadhyay</a:t>
            </a:r>
            <a:r>
              <a:rPr lang="en-US" sz="2400" dirty="0" smtClean="0">
                <a:solidFill>
                  <a:schemeClr val="tx1"/>
                </a:solidFill>
                <a:latin typeface="Californian FB" pitchFamily="18" charset="0"/>
              </a:rPr>
              <a:t>  . All Rights Reserved</a:t>
            </a:r>
            <a:endParaRPr lang="en-IN" sz="2400" dirty="0">
              <a:solidFill>
                <a:schemeClr val="tx1"/>
              </a:solidFill>
              <a:latin typeface="Californian FB" pitchFamily="18" charset="0"/>
            </a:endParaRPr>
          </a:p>
        </p:txBody>
      </p:sp>
      <p:sp>
        <p:nvSpPr>
          <p:cNvPr id="3" name="Slide Number Placeholder 2"/>
          <p:cNvSpPr>
            <a:spLocks noGrp="1"/>
          </p:cNvSpPr>
          <p:nvPr>
            <p:ph type="sldNum" sz="quarter" idx="12"/>
          </p:nvPr>
        </p:nvSpPr>
        <p:spPr/>
        <p:txBody>
          <a:bodyPr/>
          <a:lstStyle/>
          <a:p>
            <a:pPr>
              <a:defRPr/>
            </a:pPr>
            <a:fld id="{1B451364-2067-43A9-A84E-7014E7311038}"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457200" y="277813"/>
            <a:ext cx="8229600" cy="484187"/>
          </a:xfrm>
        </p:spPr>
        <p:txBody>
          <a:bodyPr>
            <a:normAutofit fontScale="90000"/>
          </a:bodyPr>
          <a:lstStyle/>
          <a:p>
            <a:pPr eaLnBrk="1" hangingPunct="1">
              <a:defRPr/>
            </a:pPr>
            <a:r>
              <a:rPr lang="en-US" sz="2800" i="1" dirty="0" smtClean="0">
                <a:solidFill>
                  <a:schemeClr val="tx1"/>
                </a:solidFill>
                <a:latin typeface="Californian FB" pitchFamily="18" charset="0"/>
              </a:rPr>
              <a:t/>
            </a:r>
            <a:br>
              <a:rPr lang="en-US" sz="2800" i="1" dirty="0" smtClean="0">
                <a:solidFill>
                  <a:schemeClr val="tx1"/>
                </a:solidFill>
                <a:latin typeface="Californian FB" pitchFamily="18" charset="0"/>
              </a:rPr>
            </a:br>
            <a:r>
              <a:rPr lang="en-US" sz="2800" i="1" dirty="0" smtClean="0">
                <a:solidFill>
                  <a:schemeClr val="tx1"/>
                </a:solidFill>
                <a:latin typeface="Californian FB" pitchFamily="18" charset="0"/>
              </a:rPr>
              <a:t/>
            </a:r>
            <a:br>
              <a:rPr lang="en-US" sz="2800" i="1" dirty="0" smtClean="0">
                <a:solidFill>
                  <a:schemeClr val="tx1"/>
                </a:solidFill>
                <a:latin typeface="Californian FB" pitchFamily="18" charset="0"/>
              </a:rPr>
            </a:br>
            <a:r>
              <a:rPr lang="en-US" sz="2800" i="1" dirty="0" smtClean="0">
                <a:solidFill>
                  <a:schemeClr val="tx1"/>
                </a:solidFill>
                <a:latin typeface="Californian FB" pitchFamily="18" charset="0"/>
              </a:rPr>
              <a:t>                                              MIND  MANTRA TROIKA</a:t>
            </a:r>
            <a:br>
              <a:rPr lang="en-US" sz="2800" i="1" dirty="0" smtClean="0">
                <a:solidFill>
                  <a:schemeClr val="tx1"/>
                </a:solidFill>
                <a:latin typeface="Californian FB" pitchFamily="18" charset="0"/>
              </a:rPr>
            </a:br>
            <a:r>
              <a:rPr lang="en-US" sz="2800" i="1" dirty="0" smtClean="0">
                <a:latin typeface="Californian FB" pitchFamily="18" charset="0"/>
              </a:rPr>
              <a:t> </a:t>
            </a:r>
            <a:r>
              <a:rPr lang="en-US" sz="2800" i="1" dirty="0" smtClean="0">
                <a:solidFill>
                  <a:schemeClr val="tx1"/>
                </a:solidFill>
                <a:latin typeface="Californian FB" pitchFamily="18" charset="0"/>
              </a:rPr>
              <a:t/>
            </a:r>
            <a:br>
              <a:rPr lang="en-US" sz="2800" i="1" dirty="0" smtClean="0">
                <a:solidFill>
                  <a:schemeClr val="tx1"/>
                </a:solidFill>
                <a:latin typeface="Californian FB" pitchFamily="18" charset="0"/>
              </a:rPr>
            </a:br>
            <a:r>
              <a:rPr lang="en-US" sz="2800" b="1" i="1" dirty="0" smtClean="0">
                <a:solidFill>
                  <a:schemeClr val="tx1"/>
                </a:solidFill>
                <a:latin typeface="Californian FB" pitchFamily="18" charset="0"/>
              </a:rPr>
              <a:t> </a:t>
            </a:r>
            <a:endParaRPr lang="en-US" sz="2800" dirty="0" smtClean="0"/>
          </a:p>
        </p:txBody>
      </p:sp>
      <p:sp>
        <p:nvSpPr>
          <p:cNvPr id="330755" name="Rectangle 3"/>
          <p:cNvSpPr>
            <a:spLocks noGrp="1" noChangeArrowheads="1"/>
          </p:cNvSpPr>
          <p:nvPr>
            <p:ph idx="1"/>
          </p:nvPr>
        </p:nvSpPr>
        <p:spPr>
          <a:xfrm>
            <a:off x="457200" y="838200"/>
            <a:ext cx="8229600" cy="5410200"/>
          </a:xfrm>
        </p:spPr>
        <p:txBody>
          <a:bodyPr>
            <a:normAutofit fontScale="40000" lnSpcReduction="20000"/>
          </a:bodyPr>
          <a:lstStyle/>
          <a:p>
            <a:pPr algn="just" eaLnBrk="1" hangingPunct="1">
              <a:buNone/>
              <a:defRPr/>
            </a:pPr>
            <a:r>
              <a:rPr lang="en-US" sz="2000" b="1" i="1" dirty="0" smtClean="0">
                <a:solidFill>
                  <a:schemeClr val="accent4">
                    <a:lumMod val="90000"/>
                  </a:schemeClr>
                </a:solidFill>
                <a:latin typeface="Monotype Corsiva" pitchFamily="66" charset="0"/>
              </a:rPr>
              <a:t>      </a:t>
            </a:r>
          </a:p>
          <a:p>
            <a:pPr eaLnBrk="1" hangingPunct="1">
              <a:buNone/>
              <a:defRPr/>
            </a:pPr>
            <a:r>
              <a:rPr lang="en-US" sz="5900" i="1" dirty="0" smtClean="0">
                <a:effectLst/>
                <a:latin typeface="Californian FB" pitchFamily="18" charset="0"/>
              </a:rPr>
              <a:t>Tranquility” is symbolized by the beautiful lotus like structure and jade like</a:t>
            </a:r>
          </a:p>
          <a:p>
            <a:pPr eaLnBrk="1" hangingPunct="1">
              <a:buNone/>
              <a:defRPr/>
            </a:pPr>
            <a:r>
              <a:rPr lang="en-US" sz="5900" i="1" dirty="0" smtClean="0">
                <a:effectLst/>
                <a:latin typeface="Californian FB" pitchFamily="18" charset="0"/>
              </a:rPr>
              <a:t>coloration of the </a:t>
            </a:r>
            <a:r>
              <a:rPr lang="en-US" sz="5900" i="1" dirty="0" err="1" smtClean="0">
                <a:effectLst/>
                <a:latin typeface="Californian FB" pitchFamily="18" charset="0"/>
              </a:rPr>
              <a:t>apophyllite</a:t>
            </a:r>
            <a:r>
              <a:rPr lang="en-US" sz="5900" i="1" dirty="0" smtClean="0">
                <a:effectLst/>
                <a:latin typeface="Californian FB" pitchFamily="18" charset="0"/>
              </a:rPr>
              <a:t>. The lotus has been an important symbol in</a:t>
            </a:r>
          </a:p>
          <a:p>
            <a:pPr eaLnBrk="1" hangingPunct="1">
              <a:buNone/>
              <a:defRPr/>
            </a:pPr>
            <a:r>
              <a:rPr lang="en-US" sz="5900" i="1" dirty="0" smtClean="0">
                <a:effectLst/>
                <a:latin typeface="Californian FB" pitchFamily="18" charset="0"/>
              </a:rPr>
              <a:t>various cultures, from Egyptian to Hindu and Buddhist. It represents purity</a:t>
            </a:r>
          </a:p>
          <a:p>
            <a:pPr eaLnBrk="1" hangingPunct="1">
              <a:buNone/>
              <a:defRPr/>
            </a:pPr>
            <a:r>
              <a:rPr lang="en-US" sz="5900" i="1" dirty="0" smtClean="0">
                <a:effectLst/>
                <a:latin typeface="Californian FB" pitchFamily="18" charset="0"/>
              </a:rPr>
              <a:t>divinity and evolution of man’s consciousness. It stands for the various</a:t>
            </a:r>
          </a:p>
          <a:p>
            <a:pPr eaLnBrk="1" hangingPunct="1">
              <a:buNone/>
              <a:defRPr/>
            </a:pPr>
            <a:r>
              <a:rPr lang="en-US" sz="5900" i="1" dirty="0" err="1" smtClean="0">
                <a:effectLst/>
                <a:latin typeface="Californian FB" pitchFamily="18" charset="0"/>
              </a:rPr>
              <a:t>centres</a:t>
            </a:r>
            <a:r>
              <a:rPr lang="en-US" sz="5900" i="1" dirty="0" smtClean="0">
                <a:effectLst/>
                <a:latin typeface="Californian FB" pitchFamily="18" charset="0"/>
              </a:rPr>
              <a:t>, “ chakras” of consciousness in the human body.   “Tranquility” has</a:t>
            </a:r>
          </a:p>
          <a:p>
            <a:pPr eaLnBrk="1" hangingPunct="1">
              <a:buNone/>
              <a:defRPr/>
            </a:pPr>
            <a:r>
              <a:rPr lang="en-US" sz="5900" i="1" dirty="0" smtClean="0">
                <a:effectLst/>
                <a:latin typeface="Californian FB" pitchFamily="18" charset="0"/>
              </a:rPr>
              <a:t>been made with green marble and </a:t>
            </a:r>
            <a:r>
              <a:rPr lang="en-US" sz="5900" i="1" dirty="0" err="1" smtClean="0">
                <a:effectLst/>
                <a:latin typeface="Californian FB" pitchFamily="18" charset="0"/>
              </a:rPr>
              <a:t>apophyllite</a:t>
            </a:r>
            <a:r>
              <a:rPr lang="en-US" sz="5900" i="1" dirty="0" smtClean="0">
                <a:effectLst/>
                <a:latin typeface="Californian FB" pitchFamily="18" charset="0"/>
              </a:rPr>
              <a:t> crystals, a </a:t>
            </a:r>
            <a:r>
              <a:rPr lang="en-US" sz="5900" i="1" dirty="0" err="1" smtClean="0">
                <a:effectLst/>
                <a:latin typeface="Californian FB" pitchFamily="18" charset="0"/>
              </a:rPr>
              <a:t>phylosilicate</a:t>
            </a:r>
            <a:endParaRPr lang="en-US" sz="5900" i="1" dirty="0" smtClean="0">
              <a:latin typeface="Californian FB" pitchFamily="18" charset="0"/>
            </a:endParaRPr>
          </a:p>
          <a:p>
            <a:pPr eaLnBrk="1" hangingPunct="1">
              <a:buNone/>
              <a:defRPr/>
            </a:pPr>
            <a:r>
              <a:rPr lang="en-US" sz="5900" i="1" dirty="0" smtClean="0">
                <a:effectLst/>
                <a:latin typeface="Californian FB" pitchFamily="18" charset="0"/>
              </a:rPr>
              <a:t>mineral found in the Deccan basalt traps. </a:t>
            </a:r>
            <a:endParaRPr lang="en-IN" sz="5900" dirty="0" smtClean="0">
              <a:effectLst/>
              <a:latin typeface="Californian FB" pitchFamily="18" charset="0"/>
            </a:endParaRPr>
          </a:p>
          <a:p>
            <a:pPr algn="just">
              <a:buFont typeface="Wingdings" pitchFamily="2" charset="2"/>
              <a:buNone/>
              <a:defRPr/>
            </a:pPr>
            <a:endParaRPr lang="en-IN" sz="3600" i="1" dirty="0" smtClean="0">
              <a:effectLst/>
              <a:latin typeface="Californian FB" pitchFamily="18" charset="0"/>
            </a:endParaRPr>
          </a:p>
          <a:p>
            <a:pPr algn="just">
              <a:buFont typeface="Wingdings" pitchFamily="2" charset="2"/>
              <a:buNone/>
              <a:defRPr/>
            </a:pPr>
            <a:r>
              <a:rPr lang="en-IN" sz="3600" i="1" dirty="0" smtClean="0">
                <a:effectLst/>
                <a:latin typeface="Californian FB" pitchFamily="18" charset="0"/>
              </a:rPr>
              <a:t>      </a:t>
            </a:r>
          </a:p>
          <a:p>
            <a:pPr algn="just">
              <a:buFont typeface="Wingdings" pitchFamily="2" charset="2"/>
              <a:buNone/>
              <a:defRPr/>
            </a:pPr>
            <a:r>
              <a:rPr lang="en-IN" sz="6000" i="1" dirty="0" smtClean="0">
                <a:effectLst/>
                <a:latin typeface="Californian FB" pitchFamily="18" charset="0"/>
              </a:rPr>
              <a:t>Dimensions of Light, Healing &amp; </a:t>
            </a:r>
            <a:r>
              <a:rPr lang="en-IN" sz="6000" i="1" dirty="0" err="1" smtClean="0">
                <a:effectLst/>
                <a:latin typeface="Californian FB" pitchFamily="18" charset="0"/>
              </a:rPr>
              <a:t>Tranquility</a:t>
            </a:r>
            <a:r>
              <a:rPr lang="en-IN" sz="6000" i="1" dirty="0" smtClean="0">
                <a:effectLst/>
                <a:latin typeface="Californian FB" pitchFamily="18" charset="0"/>
              </a:rPr>
              <a:t>  respectively :</a:t>
            </a:r>
            <a:endParaRPr lang="en-IN" sz="6000" dirty="0" smtClean="0">
              <a:effectLst/>
              <a:latin typeface="Californian FB" pitchFamily="18" charset="0"/>
            </a:endParaRPr>
          </a:p>
          <a:p>
            <a:pPr algn="just">
              <a:buFont typeface="Wingdings" pitchFamily="2" charset="2"/>
              <a:buNone/>
              <a:defRPr/>
            </a:pPr>
            <a:r>
              <a:rPr lang="en-IN" sz="6000" i="1" dirty="0" smtClean="0">
                <a:effectLst/>
                <a:latin typeface="Californian FB" pitchFamily="18" charset="0"/>
              </a:rPr>
              <a:t>       Height: 7”          Breadth:  4”         Depth: 5”   </a:t>
            </a:r>
            <a:r>
              <a:rPr lang="en-IN" sz="6000" i="1" dirty="0" err="1" smtClean="0">
                <a:effectLst/>
                <a:latin typeface="Californian FB" pitchFamily="18" charset="0"/>
              </a:rPr>
              <a:t>apprxmly</a:t>
            </a:r>
            <a:r>
              <a:rPr lang="en-IN" sz="6000" i="1" dirty="0" smtClean="0">
                <a:effectLst/>
                <a:latin typeface="Californian FB" pitchFamily="18" charset="0"/>
              </a:rPr>
              <a:t>.</a:t>
            </a:r>
            <a:endParaRPr lang="en-IN" sz="6000" dirty="0" smtClean="0">
              <a:effectLst/>
              <a:latin typeface="Californian FB" pitchFamily="18" charset="0"/>
            </a:endParaRPr>
          </a:p>
          <a:p>
            <a:pPr algn="just">
              <a:buFont typeface="Wingdings" pitchFamily="2" charset="2"/>
              <a:buNone/>
              <a:defRPr/>
            </a:pPr>
            <a:endParaRPr lang="en-IN" sz="3600" i="1" dirty="0" smtClean="0">
              <a:effectLst/>
              <a:latin typeface="Californian FB" pitchFamily="18" charset="0"/>
            </a:endParaRPr>
          </a:p>
          <a:p>
            <a:pPr algn="just">
              <a:buFont typeface="Wingdings" pitchFamily="2" charset="2"/>
              <a:buNone/>
              <a:defRPr/>
            </a:pPr>
            <a:r>
              <a:rPr lang="en-IN" sz="6000" i="1" dirty="0" smtClean="0">
                <a:effectLst/>
                <a:latin typeface="Californian FB" pitchFamily="18" charset="0"/>
              </a:rPr>
              <a:t>      ©2007, </a:t>
            </a:r>
            <a:r>
              <a:rPr lang="en-IN" sz="6000" i="1" dirty="0" err="1" smtClean="0">
                <a:effectLst/>
                <a:latin typeface="Californian FB" pitchFamily="18" charset="0"/>
              </a:rPr>
              <a:t>Girijaa</a:t>
            </a:r>
            <a:r>
              <a:rPr lang="en-IN" sz="6000" i="1" dirty="0" smtClean="0">
                <a:effectLst/>
                <a:latin typeface="Californian FB" pitchFamily="18" charset="0"/>
              </a:rPr>
              <a:t> </a:t>
            </a:r>
            <a:r>
              <a:rPr lang="en-IN" sz="6000" i="1" dirty="0" err="1" smtClean="0">
                <a:effectLst/>
                <a:latin typeface="Californian FB" pitchFamily="18" charset="0"/>
              </a:rPr>
              <a:t>Upadhyay</a:t>
            </a:r>
            <a:endParaRPr lang="en-IN" sz="6000" dirty="0" smtClean="0">
              <a:effectLst/>
              <a:latin typeface="Californian FB" pitchFamily="18" charset="0"/>
            </a:endParaRPr>
          </a:p>
          <a:p>
            <a:pPr eaLnBrk="1" hangingPunct="1">
              <a:buFont typeface="Wingdings" pitchFamily="2" charset="2"/>
              <a:buNone/>
              <a:defRPr/>
            </a:pPr>
            <a:endParaRPr lang="en-US" sz="2000" b="1" i="1" dirty="0" smtClean="0">
              <a:solidFill>
                <a:schemeClr val="accent4">
                  <a:lumMod val="90000"/>
                </a:schemeClr>
              </a:solidFill>
              <a:latin typeface="Monotype Corsiva" pitchFamily="66" charset="0"/>
            </a:endParaRPr>
          </a:p>
        </p:txBody>
      </p:sp>
      <p:sp>
        <p:nvSpPr>
          <p:cNvPr id="4" name="Slide Number Placeholder 3"/>
          <p:cNvSpPr>
            <a:spLocks noGrp="1"/>
          </p:cNvSpPr>
          <p:nvPr>
            <p:ph type="sldNum" sz="quarter" idx="12"/>
          </p:nvPr>
        </p:nvSpPr>
        <p:spPr/>
        <p:txBody>
          <a:bodyPr/>
          <a:lstStyle/>
          <a:p>
            <a:pPr>
              <a:defRPr/>
            </a:pPr>
            <a:fld id="{60775883-20F5-4774-8DE9-53CC2C0823F6}"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1435608" y="274638"/>
            <a:ext cx="7498080" cy="563562"/>
          </a:xfrm>
        </p:spPr>
        <p:txBody>
          <a:bodyPr>
            <a:normAutofit/>
          </a:bodyPr>
          <a:lstStyle/>
          <a:p>
            <a:pPr eaLnBrk="1" fontAlgn="auto" hangingPunct="1">
              <a:spcAft>
                <a:spcPts val="0"/>
              </a:spcAft>
              <a:defRPr/>
            </a:pPr>
            <a:r>
              <a:rPr lang="en-US" sz="2800" dirty="0" smtClean="0">
                <a:solidFill>
                  <a:schemeClr val="tx1"/>
                </a:solidFill>
                <a:latin typeface="Californian FB" pitchFamily="18" charset="0"/>
              </a:rPr>
              <a:t>                               Revelation</a:t>
            </a:r>
          </a:p>
        </p:txBody>
      </p:sp>
      <p:sp>
        <p:nvSpPr>
          <p:cNvPr id="329731" name="Rectangle 3"/>
          <p:cNvSpPr>
            <a:spLocks noGrp="1" noChangeArrowheads="1"/>
          </p:cNvSpPr>
          <p:nvPr>
            <p:ph idx="1"/>
          </p:nvPr>
        </p:nvSpPr>
        <p:spPr>
          <a:xfrm>
            <a:off x="533400" y="990600"/>
            <a:ext cx="8095488" cy="5257800"/>
          </a:xfrm>
        </p:spPr>
        <p:txBody>
          <a:bodyPr>
            <a:normAutofit fontScale="85000" lnSpcReduction="10000"/>
          </a:bodyPr>
          <a:lstStyle/>
          <a:p>
            <a:pPr marL="548640" indent="-411480" algn="just" eaLnBrk="1" fontAlgn="auto" hangingPunct="1">
              <a:spcAft>
                <a:spcPts val="0"/>
              </a:spcAft>
              <a:buClr>
                <a:schemeClr val="tx1">
                  <a:shade val="95000"/>
                </a:schemeClr>
              </a:buClr>
              <a:buFont typeface="Wingdings 2"/>
              <a:buNone/>
              <a:defRPr/>
            </a:pPr>
            <a:r>
              <a:rPr lang="en-IN" i="1" dirty="0" smtClean="0">
                <a:solidFill>
                  <a:schemeClr val="accent3">
                    <a:lumMod val="40000"/>
                    <a:lumOff val="60000"/>
                  </a:schemeClr>
                </a:solidFill>
              </a:rPr>
              <a:t>     </a:t>
            </a:r>
            <a:r>
              <a:rPr lang="en-IN" sz="3300" i="1" dirty="0" smtClean="0">
                <a:latin typeface="Californian FB" pitchFamily="18" charset="0"/>
                <a:cs typeface="Mongolian Baiti" pitchFamily="66" charset="0"/>
              </a:rPr>
              <a:t>Revelation is symbolic of a New Religion, devoid of dogmas, symbols, edicts, speaking only the language of humanity. It has however used forms that resemble  the conventional symbols of religion, such as the tablets or books , folded hands and the beaming light representing the  illumination of the mind and spirit , of the Divine.  The tablets are however blank. The black pearl granite provides the effects literally, for the scattered  pearls of wisdom and enlightenment.. </a:t>
            </a:r>
            <a:endParaRPr lang="en-IN" sz="3300" dirty="0" smtClean="0">
              <a:latin typeface="Californian FB" pitchFamily="18" charset="0"/>
              <a:cs typeface="Mongolian Baiti" pitchFamily="66" charset="0"/>
            </a:endParaRPr>
          </a:p>
          <a:p>
            <a:pPr marL="548640" indent="-411480" algn="just" eaLnBrk="1" fontAlgn="auto" hangingPunct="1">
              <a:spcAft>
                <a:spcPts val="0"/>
              </a:spcAft>
              <a:buClr>
                <a:schemeClr val="tx1">
                  <a:shade val="95000"/>
                </a:schemeClr>
              </a:buClr>
              <a:buFont typeface="Wingdings 2"/>
              <a:buNone/>
              <a:defRPr/>
            </a:pPr>
            <a:r>
              <a:rPr lang="en-IN" sz="3300" i="1" dirty="0" smtClean="0">
                <a:latin typeface="Californian FB" pitchFamily="18" charset="0"/>
                <a:cs typeface="Mongolian Baiti" pitchFamily="66" charset="0"/>
              </a:rPr>
              <a:t>    </a:t>
            </a:r>
          </a:p>
          <a:p>
            <a:pPr marL="548640" indent="-411480" algn="just" eaLnBrk="1" fontAlgn="auto" hangingPunct="1">
              <a:spcAft>
                <a:spcPts val="0"/>
              </a:spcAft>
              <a:buClr>
                <a:schemeClr val="tx1">
                  <a:shade val="95000"/>
                </a:schemeClr>
              </a:buClr>
              <a:buFont typeface="Wingdings 2"/>
              <a:buNone/>
              <a:defRPr/>
            </a:pPr>
            <a:r>
              <a:rPr lang="en-IN" sz="3300" i="1" dirty="0" smtClean="0">
                <a:latin typeface="Californian FB" pitchFamily="18" charset="0"/>
                <a:cs typeface="Mongolian Baiti" pitchFamily="66" charset="0"/>
              </a:rPr>
              <a:t>     Dimensions: Height:  18”  Breadth:  20” Depth: 8” </a:t>
            </a:r>
            <a:r>
              <a:rPr lang="en-IN" sz="3300" i="1" dirty="0" err="1" smtClean="0">
                <a:latin typeface="Californian FB" pitchFamily="18" charset="0"/>
                <a:cs typeface="Mongolian Baiti" pitchFamily="66" charset="0"/>
              </a:rPr>
              <a:t>apprxmly</a:t>
            </a:r>
            <a:r>
              <a:rPr lang="en-IN" sz="3300" i="1" dirty="0" smtClean="0">
                <a:latin typeface="Californian FB" pitchFamily="18" charset="0"/>
                <a:cs typeface="Mongolian Baiti" pitchFamily="66" charset="0"/>
              </a:rPr>
              <a:t>. </a:t>
            </a:r>
            <a:endParaRPr lang="en-IN" sz="3300" dirty="0" smtClean="0">
              <a:latin typeface="Californian FB" pitchFamily="18" charset="0"/>
              <a:cs typeface="Mongolian Baiti" pitchFamily="66" charset="0"/>
            </a:endParaRPr>
          </a:p>
          <a:p>
            <a:pPr marL="548640" indent="-411480" algn="just" eaLnBrk="1" fontAlgn="auto" hangingPunct="1">
              <a:spcAft>
                <a:spcPts val="0"/>
              </a:spcAft>
              <a:buClr>
                <a:schemeClr val="tx1">
                  <a:shade val="95000"/>
                </a:schemeClr>
              </a:buClr>
              <a:buFont typeface="Wingdings 2"/>
              <a:buNone/>
              <a:defRPr/>
            </a:pPr>
            <a:endParaRPr lang="en-IN" sz="3300" i="1" dirty="0" smtClean="0">
              <a:latin typeface="Californian FB" pitchFamily="18" charset="0"/>
              <a:cs typeface="Mongolian Baiti" pitchFamily="66" charset="0"/>
            </a:endParaRPr>
          </a:p>
          <a:p>
            <a:pPr marL="548640" indent="-411480" algn="just" eaLnBrk="1" fontAlgn="auto" hangingPunct="1">
              <a:spcAft>
                <a:spcPts val="0"/>
              </a:spcAft>
              <a:buClr>
                <a:schemeClr val="tx1">
                  <a:shade val="95000"/>
                </a:schemeClr>
              </a:buClr>
              <a:buFont typeface="Wingdings 2"/>
              <a:buNone/>
              <a:defRPr/>
            </a:pPr>
            <a:r>
              <a:rPr lang="en-IN" sz="3300" i="1" dirty="0" smtClean="0">
                <a:latin typeface="Californian FB" pitchFamily="18" charset="0"/>
                <a:cs typeface="Mongolian Baiti" pitchFamily="66" charset="0"/>
              </a:rPr>
              <a:t>        ©2009, </a:t>
            </a:r>
            <a:r>
              <a:rPr lang="en-IN" sz="3300" i="1" dirty="0" err="1" smtClean="0">
                <a:latin typeface="Californian FB" pitchFamily="18" charset="0"/>
                <a:cs typeface="Mongolian Baiti" pitchFamily="66" charset="0"/>
              </a:rPr>
              <a:t>Girijaa</a:t>
            </a:r>
            <a:r>
              <a:rPr lang="en-IN" sz="3300" i="1" dirty="0" smtClean="0">
                <a:latin typeface="Californian FB" pitchFamily="18" charset="0"/>
                <a:cs typeface="Mongolian Baiti" pitchFamily="66" charset="0"/>
              </a:rPr>
              <a:t> </a:t>
            </a:r>
            <a:r>
              <a:rPr lang="en-IN" sz="3300" i="1" dirty="0" err="1" smtClean="0">
                <a:latin typeface="Californian FB" pitchFamily="18" charset="0"/>
                <a:cs typeface="Mongolian Baiti" pitchFamily="66" charset="0"/>
              </a:rPr>
              <a:t>Upadhyay</a:t>
            </a:r>
            <a:endParaRPr lang="en-IN" sz="3300" dirty="0" smtClean="0">
              <a:latin typeface="Californian FB" pitchFamily="18" charset="0"/>
              <a:cs typeface="Mongolian Baiti" pitchFamily="66" charset="0"/>
            </a:endParaRPr>
          </a:p>
          <a:p>
            <a:pPr marL="548640" indent="-411480" algn="just" eaLnBrk="1" fontAlgn="auto" hangingPunct="1">
              <a:spcAft>
                <a:spcPts val="0"/>
              </a:spcAft>
              <a:buClr>
                <a:schemeClr val="tx1">
                  <a:shade val="95000"/>
                </a:schemeClr>
              </a:buClr>
              <a:buFont typeface="Wingdings 2"/>
              <a:buNone/>
              <a:defRPr/>
            </a:pPr>
            <a:endParaRPr lang="en-US" dirty="0" smtClean="0">
              <a:solidFill>
                <a:schemeClr val="accent3">
                  <a:lumMod val="40000"/>
                  <a:lumOff val="60000"/>
                </a:schemeClr>
              </a:solidFill>
            </a:endParaRPr>
          </a:p>
        </p:txBody>
      </p:sp>
      <p:sp>
        <p:nvSpPr>
          <p:cNvPr id="4" name="Slide Number Placeholder 3"/>
          <p:cNvSpPr>
            <a:spLocks noGrp="1"/>
          </p:cNvSpPr>
          <p:nvPr>
            <p:ph type="sldNum" sz="quarter" idx="12"/>
          </p:nvPr>
        </p:nvSpPr>
        <p:spPr/>
        <p:txBody>
          <a:bodyPr/>
          <a:lstStyle/>
          <a:p>
            <a:pPr>
              <a:defRPr/>
            </a:pPr>
            <a:fld id="{103177A0-DDDF-4999-9A60-511E607EB805}" type="slidenum">
              <a:rPr lang="en-US" smtClean="0"/>
              <a:pPr>
                <a:defRPr/>
              </a:pPr>
              <a:t>11</a:t>
            </a:fld>
            <a:endParaRPr lang="en-US" dirty="0"/>
          </a:p>
        </p:txBody>
      </p:sp>
      <p:pic>
        <p:nvPicPr>
          <p:cNvPr id="5" name="Picture 3" descr="D:\sculptures pix 2010\IMG_1643.JPG"/>
          <p:cNvPicPr>
            <a:picLocks noChangeAspect="1" noChangeArrowheads="1"/>
          </p:cNvPicPr>
          <p:nvPr/>
        </p:nvPicPr>
        <p:blipFill>
          <a:blip r:embed="rId2" cstate="print"/>
          <a:srcRect/>
          <a:stretch>
            <a:fillRect/>
          </a:stretch>
        </p:blipFill>
        <p:spPr bwMode="auto">
          <a:xfrm>
            <a:off x="2590800" y="152400"/>
            <a:ext cx="1143000" cy="85725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a:xfrm>
            <a:off x="685800" y="152400"/>
            <a:ext cx="6870700" cy="914400"/>
          </a:xfrm>
        </p:spPr>
        <p:txBody>
          <a:bodyPr/>
          <a:lstStyle/>
          <a:p>
            <a:pPr eaLnBrk="1" hangingPunct="1"/>
            <a:r>
              <a:rPr lang="en-US" sz="3600" i="1" dirty="0" smtClean="0"/>
              <a:t> CHOTU &amp; FRIENDS</a:t>
            </a:r>
          </a:p>
        </p:txBody>
      </p:sp>
      <p:sp>
        <p:nvSpPr>
          <p:cNvPr id="69635" name="Content Placeholder 8"/>
          <p:cNvSpPr>
            <a:spLocks noGrp="1"/>
          </p:cNvSpPr>
          <p:nvPr>
            <p:ph idx="1"/>
          </p:nvPr>
        </p:nvSpPr>
        <p:spPr>
          <a:xfrm>
            <a:off x="381000" y="1219200"/>
            <a:ext cx="8001000" cy="4876800"/>
          </a:xfrm>
        </p:spPr>
        <p:txBody>
          <a:bodyPr/>
          <a:lstStyle/>
          <a:p>
            <a:pPr algn="just">
              <a:buFontTx/>
              <a:buNone/>
            </a:pPr>
            <a:r>
              <a:rPr lang="en-US" sz="2000" i="1" dirty="0" smtClean="0"/>
              <a:t>    </a:t>
            </a:r>
          </a:p>
          <a:p>
            <a:pPr algn="just">
              <a:buFontTx/>
              <a:buNone/>
            </a:pPr>
            <a:endParaRPr lang="en-US" sz="2000" i="1" dirty="0" smtClean="0"/>
          </a:p>
          <a:p>
            <a:pPr algn="just">
              <a:buFontTx/>
              <a:buNone/>
            </a:pPr>
            <a:r>
              <a:rPr lang="en-US" sz="2000" i="1" dirty="0" smtClean="0"/>
              <a:t>“</a:t>
            </a:r>
            <a:r>
              <a:rPr lang="en-US" sz="2000" i="1" dirty="0" err="1" smtClean="0"/>
              <a:t>Chotu</a:t>
            </a:r>
            <a:r>
              <a:rPr lang="en-US" sz="2000" i="1" dirty="0" smtClean="0"/>
              <a:t> and friends “is a projection of the innocence and fun associated with childhood.  It is an icon of camaraderie; of a sense of unity despite diversity and friendship in times of disharmony. It is evocative of </a:t>
            </a:r>
            <a:r>
              <a:rPr lang="en-IN" sz="2000" i="1" dirty="0" smtClean="0"/>
              <a:t>the spirit of fun, of children at play, innocence and loyalty.</a:t>
            </a:r>
            <a:endParaRPr lang="en-IN" sz="2000" dirty="0" smtClean="0"/>
          </a:p>
          <a:p>
            <a:pPr algn="just">
              <a:buFontTx/>
              <a:buNone/>
            </a:pPr>
            <a:r>
              <a:rPr lang="en-IN" sz="2000" i="1" dirty="0" smtClean="0"/>
              <a:t>   “</a:t>
            </a:r>
            <a:r>
              <a:rPr lang="en-IN" sz="2000" i="1" dirty="0" err="1" smtClean="0"/>
              <a:t>Chotu</a:t>
            </a:r>
            <a:r>
              <a:rPr lang="en-IN" sz="2000" i="1" dirty="0" smtClean="0"/>
              <a:t> and friends” is visualized as a communicator of a social philosophy.  </a:t>
            </a:r>
            <a:r>
              <a:rPr lang="en-US" sz="2000" i="1" dirty="0" smtClean="0"/>
              <a:t>Behind the protective Chotu (or little one), are his inquisitive buddies, curios about what may happen?! Or is Chotu trying to protect them after some mischief? They share a history of fun and friendship and hopefully, a future, in a divisive world.  </a:t>
            </a:r>
            <a:endParaRPr lang="en-IN" sz="2000" dirty="0" smtClean="0"/>
          </a:p>
          <a:p>
            <a:pPr algn="just">
              <a:buFontTx/>
              <a:buNone/>
            </a:pPr>
            <a:endParaRPr lang="en-IN" sz="2000" dirty="0" smtClean="0"/>
          </a:p>
        </p:txBody>
      </p:sp>
      <p:sp>
        <p:nvSpPr>
          <p:cNvPr id="204810" name="Text Box 10"/>
          <p:cNvSpPr txBox="1">
            <a:spLocks noChangeArrowheads="1"/>
          </p:cNvSpPr>
          <p:nvPr/>
        </p:nvSpPr>
        <p:spPr bwMode="auto">
          <a:xfrm>
            <a:off x="2057400" y="6248400"/>
            <a:ext cx="6553200" cy="1054100"/>
          </a:xfrm>
          <a:prstGeom prst="rect">
            <a:avLst/>
          </a:prstGeom>
          <a:noFill/>
          <a:ln w="9525">
            <a:noFill/>
            <a:miter lim="800000"/>
            <a:headEnd/>
            <a:tailEnd/>
          </a:ln>
          <a:effectLst/>
        </p:spPr>
        <p:txBody>
          <a:bodyPr>
            <a:spAutoFit/>
          </a:bodyPr>
          <a:lstStyle/>
          <a:p>
            <a:pPr>
              <a:defRPr/>
            </a:pPr>
            <a:r>
              <a:rPr lang="en-US" i="1" dirty="0">
                <a:effectLst>
                  <a:outerShdw blurRad="38100" dist="38100" dir="2700000" algn="tl">
                    <a:srgbClr val="C0C0C0"/>
                  </a:outerShdw>
                </a:effectLst>
              </a:rPr>
              <a:t>Copyright © 2007 </a:t>
            </a:r>
            <a:r>
              <a:rPr lang="en-US" i="1" dirty="0" err="1">
                <a:effectLst>
                  <a:outerShdw blurRad="38100" dist="38100" dir="2700000" algn="tl">
                    <a:srgbClr val="C0C0C0"/>
                  </a:outerShdw>
                </a:effectLst>
              </a:rPr>
              <a:t>Girijaa</a:t>
            </a:r>
            <a:r>
              <a:rPr lang="en-US" i="1" dirty="0">
                <a:effectLst>
                  <a:outerShdw blurRad="38100" dist="38100" dir="2700000" algn="tl">
                    <a:srgbClr val="C0C0C0"/>
                  </a:outerShdw>
                </a:effectLst>
              </a:rPr>
              <a:t> </a:t>
            </a:r>
            <a:r>
              <a:rPr lang="en-US" i="1" dirty="0" err="1">
                <a:effectLst>
                  <a:outerShdw blurRad="38100" dist="38100" dir="2700000" algn="tl">
                    <a:srgbClr val="C0C0C0"/>
                  </a:outerShdw>
                </a:effectLst>
              </a:rPr>
              <a:t>Upadhyay</a:t>
            </a:r>
            <a:endParaRPr lang="en-US" i="1" dirty="0">
              <a:effectLst>
                <a:outerShdw blurRad="38100" dist="38100" dir="2700000" algn="tl">
                  <a:srgbClr val="C0C0C0"/>
                </a:outerShdw>
              </a:effectLst>
            </a:endParaRPr>
          </a:p>
          <a:p>
            <a:pPr>
              <a:defRPr/>
            </a:pPr>
            <a:r>
              <a:rPr lang="en-US" i="1" dirty="0">
                <a:effectLst>
                  <a:outerShdw blurRad="38100" dist="38100" dir="2700000" algn="tl">
                    <a:srgbClr val="C0C0C0"/>
                  </a:outerShdw>
                </a:effectLst>
              </a:rPr>
              <a:t>       </a:t>
            </a:r>
          </a:p>
          <a:p>
            <a:pPr>
              <a:spcBef>
                <a:spcPct val="50000"/>
              </a:spcBef>
              <a:defRPr/>
            </a:pPr>
            <a:endParaRPr lang="en-US" dirty="0"/>
          </a:p>
        </p:txBody>
      </p:sp>
      <p:sp>
        <p:nvSpPr>
          <p:cNvPr id="5" name="Slide Number Placeholder 4"/>
          <p:cNvSpPr>
            <a:spLocks noGrp="1"/>
          </p:cNvSpPr>
          <p:nvPr>
            <p:ph type="sldNum" sz="quarter" idx="12"/>
          </p:nvPr>
        </p:nvSpPr>
        <p:spPr/>
        <p:txBody>
          <a:bodyPr/>
          <a:lstStyle/>
          <a:p>
            <a:pPr>
              <a:defRPr/>
            </a:pPr>
            <a:fld id="{7CD6C726-9CC8-4F66-ACC4-FC548CEAA1D6}" type="slidenum">
              <a:rPr lang="en-US" smtClean="0"/>
              <a:pPr>
                <a:defRPr/>
              </a:pPr>
              <a:t>12</a:t>
            </a:fld>
            <a:endParaRPr lang="en-US" dirty="0"/>
          </a:p>
        </p:txBody>
      </p:sp>
      <p:pic>
        <p:nvPicPr>
          <p:cNvPr id="6" name="Picture 8" descr="PICT0935"/>
          <p:cNvPicPr>
            <a:picLocks noChangeAspect="1" noChangeArrowheads="1"/>
          </p:cNvPicPr>
          <p:nvPr/>
        </p:nvPicPr>
        <p:blipFill>
          <a:blip r:embed="rId2" cstate="print"/>
          <a:srcRect/>
          <a:stretch>
            <a:fillRect/>
          </a:stretch>
        </p:blipFill>
        <p:spPr>
          <a:xfrm>
            <a:off x="533400" y="381000"/>
            <a:ext cx="1371600" cy="10287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title"/>
          </p:nvPr>
        </p:nvSpPr>
        <p:spPr>
          <a:xfrm>
            <a:off x="685800" y="152400"/>
            <a:ext cx="6870700" cy="914400"/>
          </a:xfrm>
        </p:spPr>
        <p:txBody>
          <a:bodyPr/>
          <a:lstStyle/>
          <a:p>
            <a:pPr eaLnBrk="1" hangingPunct="1"/>
            <a:r>
              <a:rPr lang="en-US" sz="3600" i="1" dirty="0" smtClean="0"/>
              <a:t>CHOTU &amp; FRIENDS</a:t>
            </a:r>
          </a:p>
        </p:txBody>
      </p:sp>
      <p:sp>
        <p:nvSpPr>
          <p:cNvPr id="9" name="Content Placeholder 8"/>
          <p:cNvSpPr>
            <a:spLocks noGrp="1"/>
          </p:cNvSpPr>
          <p:nvPr>
            <p:ph idx="1"/>
          </p:nvPr>
        </p:nvSpPr>
        <p:spPr>
          <a:xfrm>
            <a:off x="381000" y="1219200"/>
            <a:ext cx="8001000" cy="4876800"/>
          </a:xfrm>
        </p:spPr>
        <p:txBody>
          <a:bodyPr/>
          <a:lstStyle/>
          <a:p>
            <a:pPr algn="just">
              <a:buFontTx/>
              <a:buNone/>
              <a:defRPr/>
            </a:pPr>
            <a:endParaRPr lang="en-US" sz="2000" dirty="0" smtClean="0"/>
          </a:p>
          <a:p>
            <a:pPr algn="just">
              <a:buFontTx/>
              <a:buNone/>
              <a:defRPr/>
            </a:pPr>
            <a:endParaRPr lang="en-US" sz="2000" dirty="0" smtClean="0"/>
          </a:p>
          <a:p>
            <a:pPr algn="just">
              <a:buFontTx/>
              <a:buNone/>
              <a:defRPr/>
            </a:pPr>
            <a:r>
              <a:rPr lang="en-US" sz="2000" dirty="0" smtClean="0"/>
              <a:t>     </a:t>
            </a:r>
            <a:r>
              <a:rPr lang="en-IN" sz="2000" i="1" dirty="0" smtClean="0"/>
              <a:t>This sculpture was accepted as an entry  for INDEX: Award 2009, a global competition for Design for improving the quality of life, in the Community /Play category. A community meeting cum play place was designed around </a:t>
            </a:r>
            <a:r>
              <a:rPr lang="en-IN" sz="2000" i="1" dirty="0" err="1" smtClean="0"/>
              <a:t>Chotu</a:t>
            </a:r>
            <a:r>
              <a:rPr lang="en-IN" sz="2000" i="1" dirty="0" smtClean="0"/>
              <a:t> and friends, a symbol of the virtues of camaraderie and friendship in a divisive world. The sketch of the landscape of the community meeting place designed around </a:t>
            </a:r>
            <a:r>
              <a:rPr lang="en-IN" sz="2000" i="1" dirty="0" err="1" smtClean="0"/>
              <a:t>Chotu</a:t>
            </a:r>
            <a:r>
              <a:rPr lang="en-IN" sz="2000" i="1" dirty="0" smtClean="0"/>
              <a:t> &amp; </a:t>
            </a:r>
            <a:r>
              <a:rPr lang="en-IN" sz="2000" i="1" dirty="0" err="1" smtClean="0"/>
              <a:t>Friends.follows</a:t>
            </a:r>
            <a:r>
              <a:rPr lang="en-IN" sz="2000" i="1" dirty="0" smtClean="0"/>
              <a:t> .</a:t>
            </a:r>
            <a:endParaRPr lang="en-IN" sz="2000" dirty="0" smtClean="0"/>
          </a:p>
          <a:p>
            <a:pPr algn="just">
              <a:buFontTx/>
              <a:buNone/>
              <a:defRPr/>
            </a:pPr>
            <a:r>
              <a:rPr lang="en-IN" sz="2000" i="1" dirty="0" smtClean="0"/>
              <a:t>   </a:t>
            </a:r>
          </a:p>
          <a:p>
            <a:pPr algn="just">
              <a:buFontTx/>
              <a:buNone/>
              <a:defRPr/>
            </a:pPr>
            <a:r>
              <a:rPr lang="en-IN" sz="2000" i="1" dirty="0" smtClean="0"/>
              <a:t>     Dimensions: Height: 20”     Diameter: 24” </a:t>
            </a:r>
            <a:r>
              <a:rPr lang="en-IN" sz="2000" i="1" dirty="0" err="1" smtClean="0"/>
              <a:t>apprxmly</a:t>
            </a:r>
            <a:r>
              <a:rPr lang="en-IN" sz="2000" i="1" dirty="0" smtClean="0"/>
              <a:t>.   </a:t>
            </a:r>
            <a:endParaRPr lang="en-IN" sz="2000" dirty="0" smtClean="0"/>
          </a:p>
          <a:p>
            <a:pPr algn="just">
              <a:buFontTx/>
              <a:buNone/>
              <a:defRPr/>
            </a:pPr>
            <a:r>
              <a:rPr lang="en-US" sz="2000" i="1" dirty="0" smtClean="0">
                <a:effectLst>
                  <a:outerShdw blurRad="38100" dist="38100" dir="2700000" algn="tl">
                    <a:srgbClr val="C0C0C0"/>
                  </a:outerShdw>
                </a:effectLst>
              </a:rPr>
              <a:t>      (Black granite)</a:t>
            </a:r>
          </a:p>
          <a:p>
            <a:pPr algn="just">
              <a:buFontTx/>
              <a:buNone/>
              <a:defRPr/>
            </a:pPr>
            <a:r>
              <a:rPr lang="en-US" sz="2000" i="1" dirty="0" smtClean="0">
                <a:effectLst>
                  <a:outerShdw blurRad="38100" dist="38100" dir="2700000" algn="tl">
                    <a:srgbClr val="C0C0C0"/>
                  </a:outerShdw>
                </a:effectLst>
              </a:rPr>
              <a:t>        Copyright © 2007 </a:t>
            </a:r>
            <a:r>
              <a:rPr lang="en-US" sz="2000" i="1" dirty="0" err="1" smtClean="0">
                <a:effectLst>
                  <a:outerShdw blurRad="38100" dist="38100" dir="2700000" algn="tl">
                    <a:srgbClr val="C0C0C0"/>
                  </a:outerShdw>
                </a:effectLst>
              </a:rPr>
              <a:t>Girijaa</a:t>
            </a:r>
            <a:r>
              <a:rPr lang="en-US" sz="2000" i="1" dirty="0" smtClean="0">
                <a:effectLst>
                  <a:outerShdw blurRad="38100" dist="38100" dir="2700000" algn="tl">
                    <a:srgbClr val="C0C0C0"/>
                  </a:outerShdw>
                </a:effectLst>
              </a:rPr>
              <a:t> </a:t>
            </a:r>
            <a:r>
              <a:rPr lang="en-US" sz="2000" i="1" dirty="0" err="1" smtClean="0">
                <a:effectLst>
                  <a:outerShdw blurRad="38100" dist="38100" dir="2700000" algn="tl">
                    <a:srgbClr val="C0C0C0"/>
                  </a:outerShdw>
                </a:effectLst>
              </a:rPr>
              <a:t>Upadhyay</a:t>
            </a:r>
            <a:endParaRPr lang="en-US" sz="2000" i="1" dirty="0" smtClean="0">
              <a:effectLst>
                <a:outerShdw blurRad="38100" dist="38100" dir="2700000" algn="tl">
                  <a:srgbClr val="C0C0C0"/>
                </a:outerShdw>
              </a:effectLst>
            </a:endParaRPr>
          </a:p>
          <a:p>
            <a:pPr algn="just">
              <a:buFontTx/>
              <a:buNone/>
              <a:defRPr/>
            </a:pPr>
            <a:endParaRPr lang="en-US" sz="2000" dirty="0" smtClean="0"/>
          </a:p>
          <a:p>
            <a:pPr algn="just">
              <a:buFontTx/>
              <a:buNone/>
              <a:defRPr/>
            </a:pPr>
            <a:r>
              <a:rPr lang="en-US" sz="2000" dirty="0" smtClean="0"/>
              <a:t>      </a:t>
            </a:r>
            <a:endParaRPr lang="en-IN" sz="2000" dirty="0"/>
          </a:p>
        </p:txBody>
      </p:sp>
      <p:sp>
        <p:nvSpPr>
          <p:cNvPr id="4" name="Slide Number Placeholder 3"/>
          <p:cNvSpPr>
            <a:spLocks noGrp="1"/>
          </p:cNvSpPr>
          <p:nvPr>
            <p:ph type="sldNum" sz="quarter" idx="12"/>
          </p:nvPr>
        </p:nvSpPr>
        <p:spPr/>
        <p:txBody>
          <a:bodyPr/>
          <a:lstStyle/>
          <a:p>
            <a:pPr>
              <a:defRPr/>
            </a:pPr>
            <a:fld id="{7CD6C726-9CC8-4F66-ACC4-FC548CEAA1D6}"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33400" y="152400"/>
            <a:ext cx="8229600" cy="914400"/>
          </a:xfrm>
        </p:spPr>
        <p:txBody>
          <a:bodyPr/>
          <a:lstStyle/>
          <a:p>
            <a:pPr eaLnBrk="1" hangingPunct="1"/>
            <a:r>
              <a:rPr lang="en-US" sz="2800" dirty="0" smtClean="0">
                <a:solidFill>
                  <a:schemeClr val="tx1"/>
                </a:solidFill>
                <a:effectLst/>
                <a:latin typeface="Matura MT Script Capitals" pitchFamily="66" charset="0"/>
                <a:ea typeface="Microsoft YaHei" pitchFamily="34" charset="-122"/>
              </a:rPr>
              <a:t>                        Blue Rhapsody</a:t>
            </a:r>
          </a:p>
        </p:txBody>
      </p:sp>
      <p:sp>
        <p:nvSpPr>
          <p:cNvPr id="73731" name="Rectangle 3"/>
          <p:cNvSpPr>
            <a:spLocks noGrp="1" noChangeArrowheads="1"/>
          </p:cNvSpPr>
          <p:nvPr>
            <p:ph idx="1"/>
          </p:nvPr>
        </p:nvSpPr>
        <p:spPr>
          <a:xfrm>
            <a:off x="609600" y="914400"/>
            <a:ext cx="8229600" cy="5715000"/>
          </a:xfrm>
        </p:spPr>
        <p:txBody>
          <a:bodyPr>
            <a:normAutofit/>
          </a:bodyPr>
          <a:lstStyle/>
          <a:p>
            <a:pPr algn="just">
              <a:buFont typeface="Wingdings" pitchFamily="2" charset="2"/>
              <a:buNone/>
            </a:pPr>
            <a:r>
              <a:rPr lang="en-US" sz="2800" dirty="0" smtClean="0">
                <a:effectLst/>
                <a:latin typeface="Californian FB" pitchFamily="18" charset="0"/>
              </a:rPr>
              <a:t>  </a:t>
            </a:r>
          </a:p>
          <a:p>
            <a:pPr algn="just">
              <a:buFont typeface="Wingdings" pitchFamily="2" charset="2"/>
              <a:buNone/>
            </a:pPr>
            <a:r>
              <a:rPr lang="en-US" sz="2800" dirty="0" smtClean="0">
                <a:effectLst/>
                <a:latin typeface="Californian FB" pitchFamily="18" charset="0"/>
              </a:rPr>
              <a:t> </a:t>
            </a:r>
            <a:r>
              <a:rPr lang="en-IN" sz="2400" i="1" dirty="0" smtClean="0">
                <a:effectLst/>
                <a:latin typeface="Californian FB" pitchFamily="18" charset="0"/>
              </a:rPr>
              <a:t>Blue Rhapsody shows a playful interaction between the Musical Instrument, here a Grand piano variant and the Musical Notes. The musical notes symbolised by the romping piano keys, come into their own, almost taking over (or rather walking over) the music and the instrument. The keys break out into a variety of melodies, as would be evident from the different arrangements of the notes/keys from waltz to cool </a:t>
            </a:r>
            <a:r>
              <a:rPr lang="en-IN" sz="2400" i="1" dirty="0" err="1" smtClean="0">
                <a:effectLst/>
                <a:latin typeface="Californian FB" pitchFamily="18" charset="0"/>
              </a:rPr>
              <a:t>jaaz</a:t>
            </a:r>
            <a:r>
              <a:rPr lang="en-IN" sz="2400" i="1" dirty="0" smtClean="0">
                <a:effectLst/>
                <a:latin typeface="Californian FB" pitchFamily="18" charset="0"/>
              </a:rPr>
              <a:t>. On a more serious note it also shows the supremacy of sound over the instrument- of </a:t>
            </a:r>
            <a:r>
              <a:rPr lang="en-IN" sz="2400" i="1" dirty="0" err="1" smtClean="0">
                <a:effectLst/>
                <a:latin typeface="Californian FB" pitchFamily="18" charset="0"/>
              </a:rPr>
              <a:t>sur</a:t>
            </a:r>
            <a:r>
              <a:rPr lang="en-IN" sz="2400" i="1" dirty="0" smtClean="0">
                <a:effectLst/>
                <a:latin typeface="Californian FB" pitchFamily="18" charset="0"/>
              </a:rPr>
              <a:t> (note) over </a:t>
            </a:r>
            <a:r>
              <a:rPr lang="en-IN" sz="2400" i="1" dirty="0" err="1" smtClean="0">
                <a:effectLst/>
                <a:latin typeface="Californian FB" pitchFamily="18" charset="0"/>
              </a:rPr>
              <a:t>saaz</a:t>
            </a:r>
            <a:r>
              <a:rPr lang="en-IN" sz="2400" i="1" dirty="0" smtClean="0">
                <a:effectLst/>
                <a:latin typeface="Californian FB" pitchFamily="18" charset="0"/>
              </a:rPr>
              <a:t>, (musical instrument) of the ‘absolute’ pristine nature and invincible position of a musical note.  Blue Rhapsody is the first of the artist’s   Sur and </a:t>
            </a:r>
            <a:r>
              <a:rPr lang="en-IN" sz="2400" i="1" dirty="0" err="1" smtClean="0">
                <a:effectLst/>
                <a:latin typeface="Californian FB" pitchFamily="18" charset="0"/>
              </a:rPr>
              <a:t>Saaz</a:t>
            </a:r>
            <a:r>
              <a:rPr lang="en-IN" sz="2400" i="1" dirty="0" smtClean="0">
                <a:effectLst/>
                <a:latin typeface="Californian FB" pitchFamily="18" charset="0"/>
              </a:rPr>
              <a:t>  pair of sculptures.</a:t>
            </a:r>
            <a:endParaRPr lang="en-IN" sz="2400" dirty="0" smtClean="0">
              <a:effectLst/>
              <a:latin typeface="Californian FB" pitchFamily="18" charset="0"/>
            </a:endParaRPr>
          </a:p>
          <a:p>
            <a:pPr algn="just">
              <a:buFont typeface="Wingdings" pitchFamily="2" charset="2"/>
              <a:buNone/>
            </a:pPr>
            <a:r>
              <a:rPr lang="en-IN" sz="2400" i="1" dirty="0" smtClean="0">
                <a:effectLst/>
                <a:latin typeface="Californian FB" pitchFamily="18" charset="0"/>
              </a:rPr>
              <a:t>     Dimensions: Height: 14”         Breadth: 22”              Depth 13”</a:t>
            </a:r>
            <a:endParaRPr lang="en-IN" sz="2400" dirty="0" smtClean="0">
              <a:effectLst/>
              <a:latin typeface="Californian FB" pitchFamily="18" charset="0"/>
            </a:endParaRPr>
          </a:p>
          <a:p>
            <a:pPr algn="just">
              <a:buFont typeface="Wingdings" pitchFamily="2" charset="2"/>
              <a:buNone/>
            </a:pPr>
            <a:r>
              <a:rPr lang="en-IN" sz="2400" i="1" dirty="0" smtClean="0">
                <a:effectLst/>
                <a:latin typeface="Californian FB" pitchFamily="18" charset="0"/>
              </a:rPr>
              <a:t>       ©2009, </a:t>
            </a:r>
            <a:r>
              <a:rPr lang="en-IN" sz="2400" i="1" dirty="0" err="1" smtClean="0">
                <a:effectLst/>
                <a:latin typeface="Californian FB" pitchFamily="18" charset="0"/>
              </a:rPr>
              <a:t>Girijaa</a:t>
            </a:r>
            <a:r>
              <a:rPr lang="en-IN" sz="2400" i="1" dirty="0" smtClean="0">
                <a:effectLst/>
                <a:latin typeface="Californian FB" pitchFamily="18" charset="0"/>
              </a:rPr>
              <a:t> </a:t>
            </a:r>
            <a:r>
              <a:rPr lang="en-IN" sz="2400" i="1" dirty="0" err="1" smtClean="0">
                <a:effectLst/>
                <a:latin typeface="Californian FB" pitchFamily="18" charset="0"/>
              </a:rPr>
              <a:t>Upadhyay</a:t>
            </a:r>
            <a:endParaRPr lang="en-IN" sz="2400" dirty="0" smtClean="0">
              <a:effectLst/>
              <a:latin typeface="Californian FB" pitchFamily="18" charset="0"/>
            </a:endParaRPr>
          </a:p>
          <a:p>
            <a:pPr algn="just" eaLnBrk="1" hangingPunct="1">
              <a:buFont typeface="Wingdings" pitchFamily="2" charset="2"/>
              <a:buNone/>
            </a:pPr>
            <a:endParaRPr lang="en-US" sz="2400" dirty="0" smtClean="0">
              <a:solidFill>
                <a:schemeClr val="accent4">
                  <a:lumMod val="90000"/>
                </a:schemeClr>
              </a:solidFill>
              <a:effectLst/>
              <a:latin typeface="Californian FB" pitchFamily="18" charset="0"/>
            </a:endParaRPr>
          </a:p>
        </p:txBody>
      </p:sp>
      <p:sp>
        <p:nvSpPr>
          <p:cNvPr id="4" name="Slide Number Placeholder 3"/>
          <p:cNvSpPr>
            <a:spLocks noGrp="1"/>
          </p:cNvSpPr>
          <p:nvPr>
            <p:ph type="sldNum" sz="quarter" idx="12"/>
          </p:nvPr>
        </p:nvSpPr>
        <p:spPr/>
        <p:txBody>
          <a:bodyPr/>
          <a:lstStyle/>
          <a:p>
            <a:pPr>
              <a:defRPr/>
            </a:pPr>
            <a:fld id="{67886191-B374-43D5-90FD-A314CF383707}" type="slidenum">
              <a:rPr lang="en-US" smtClean="0"/>
              <a:pPr>
                <a:defRPr/>
              </a:pPr>
              <a:t>14</a:t>
            </a:fld>
            <a:endParaRPr lang="en-US" dirty="0"/>
          </a:p>
        </p:txBody>
      </p:sp>
      <p:pic>
        <p:nvPicPr>
          <p:cNvPr id="5" name="Picture 3" descr="D:\sculptures pix 2010\IMG_1623.JPG"/>
          <p:cNvPicPr>
            <a:picLocks noChangeAspect="1" noChangeArrowheads="1"/>
          </p:cNvPicPr>
          <p:nvPr/>
        </p:nvPicPr>
        <p:blipFill>
          <a:blip r:embed="rId2" cstate="print"/>
          <a:srcRect/>
          <a:stretch>
            <a:fillRect/>
          </a:stretch>
        </p:blipFill>
        <p:spPr bwMode="auto">
          <a:xfrm>
            <a:off x="1600200" y="228600"/>
            <a:ext cx="1428244" cy="93832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r>
              <a:rPr lang="en-US" sz="2800" dirty="0" smtClean="0">
                <a:solidFill>
                  <a:schemeClr val="tx1"/>
                </a:solidFill>
                <a:effectLst/>
                <a:latin typeface="Lucida Handwriting" pitchFamily="66" charset="0"/>
              </a:rPr>
              <a:t>                             Jive</a:t>
            </a:r>
            <a:endParaRPr lang="en-IN" sz="2800" dirty="0">
              <a:solidFill>
                <a:schemeClr val="tx1"/>
              </a:solidFill>
              <a:effectLst/>
              <a:latin typeface="Lucida Handwriting" pitchFamily="66" charset="0"/>
            </a:endParaRPr>
          </a:p>
        </p:txBody>
      </p:sp>
      <p:sp>
        <p:nvSpPr>
          <p:cNvPr id="3" name="Content Placeholder 2"/>
          <p:cNvSpPr>
            <a:spLocks noGrp="1"/>
          </p:cNvSpPr>
          <p:nvPr>
            <p:ph idx="1"/>
          </p:nvPr>
        </p:nvSpPr>
        <p:spPr>
          <a:xfrm>
            <a:off x="609600" y="1219200"/>
            <a:ext cx="8229600" cy="5638800"/>
          </a:xfrm>
        </p:spPr>
        <p:txBody>
          <a:bodyPr>
            <a:normAutofit/>
          </a:bodyPr>
          <a:lstStyle/>
          <a:p>
            <a:pPr algn="just">
              <a:buNone/>
            </a:pPr>
            <a:r>
              <a:rPr lang="en-IN" sz="2400" dirty="0" smtClean="0">
                <a:latin typeface="Californian FB" pitchFamily="18" charset="0"/>
              </a:rPr>
              <a:t>    </a:t>
            </a:r>
          </a:p>
          <a:p>
            <a:pPr algn="just">
              <a:buNone/>
            </a:pPr>
            <a:r>
              <a:rPr lang="en-IN" sz="2400" dirty="0" smtClean="0">
                <a:latin typeface="Californian FB" pitchFamily="18" charset="0"/>
              </a:rPr>
              <a:t>   “</a:t>
            </a:r>
            <a:r>
              <a:rPr lang="en-IN" sz="2400" i="1" dirty="0" smtClean="0">
                <a:latin typeface="Californian FB" pitchFamily="18" charset="0"/>
              </a:rPr>
              <a:t>Jive” depicts both the charmer and the charmed viz. the Snake and the Been under the magical  spell of  the musical notes.  The Been is a wind instrument , traditionally used by snake charmers  to make the snakes sway. Jive is part of the Sur and </a:t>
            </a:r>
            <a:r>
              <a:rPr lang="en-IN" sz="2400" i="1" dirty="0" err="1" smtClean="0">
                <a:latin typeface="Californian FB" pitchFamily="18" charset="0"/>
              </a:rPr>
              <a:t>Saaz</a:t>
            </a:r>
            <a:r>
              <a:rPr lang="en-IN" sz="2400" i="1" dirty="0" smtClean="0">
                <a:latin typeface="Californian FB" pitchFamily="18" charset="0"/>
              </a:rPr>
              <a:t>  series of my sculptures, depicting the invincible- ultimate  power of the Note or Sound (</a:t>
            </a:r>
            <a:r>
              <a:rPr lang="en-IN" sz="2400" i="1" dirty="0" err="1" smtClean="0">
                <a:latin typeface="Californian FB" pitchFamily="18" charset="0"/>
              </a:rPr>
              <a:t>nad</a:t>
            </a:r>
            <a:r>
              <a:rPr lang="en-IN" sz="2400" i="1" dirty="0" smtClean="0">
                <a:latin typeface="Californian FB" pitchFamily="18" charset="0"/>
              </a:rPr>
              <a:t> in </a:t>
            </a:r>
            <a:r>
              <a:rPr lang="en-IN" sz="2400" i="1" dirty="0" err="1" smtClean="0">
                <a:latin typeface="Californian FB" pitchFamily="18" charset="0"/>
              </a:rPr>
              <a:t>sanskrit</a:t>
            </a:r>
            <a:r>
              <a:rPr lang="en-IN" sz="2400" i="1" dirty="0" smtClean="0">
                <a:latin typeface="Californian FB" pitchFamily="18" charset="0"/>
              </a:rPr>
              <a:t>). Here both the characters -the Snake and the Been,  are enthralled captors, as they move to the music- the Ultimate Charmer!</a:t>
            </a:r>
          </a:p>
          <a:p>
            <a:pPr algn="just">
              <a:buNone/>
            </a:pPr>
            <a:r>
              <a:rPr lang="en-IN" sz="2400" i="1" dirty="0" smtClean="0">
                <a:latin typeface="Californian FB" pitchFamily="18" charset="0"/>
              </a:rPr>
              <a:t>      Jive is made from stainless steel with bits of copper for embellishment.</a:t>
            </a:r>
          </a:p>
          <a:p>
            <a:pPr>
              <a:buNone/>
            </a:pPr>
            <a:endParaRPr lang="en-IN" sz="2400" i="1" dirty="0" smtClean="0">
              <a:latin typeface="Californian FB" pitchFamily="18" charset="0"/>
            </a:endParaRPr>
          </a:p>
          <a:p>
            <a:pPr>
              <a:buNone/>
            </a:pPr>
            <a:r>
              <a:rPr lang="en-IN" sz="2400" i="1" dirty="0" smtClean="0">
                <a:latin typeface="Californian FB" pitchFamily="18" charset="0"/>
              </a:rPr>
              <a:t>      Dimensions:    Height:     12”     Breadth: 16”    Depth: 12”     </a:t>
            </a:r>
          </a:p>
          <a:p>
            <a:pPr>
              <a:buNone/>
            </a:pPr>
            <a:r>
              <a:rPr lang="en-US" sz="2400" i="1" dirty="0" smtClean="0">
                <a:latin typeface="Californian FB" pitchFamily="18" charset="0"/>
              </a:rPr>
              <a:t>     </a:t>
            </a:r>
            <a:r>
              <a:rPr lang="en-IN" sz="2400" i="1" dirty="0" smtClean="0">
                <a:effectLst/>
                <a:latin typeface="Californian FB" pitchFamily="18" charset="0"/>
              </a:rPr>
              <a:t> ©2010, </a:t>
            </a:r>
            <a:r>
              <a:rPr lang="en-IN" sz="2400" i="1" dirty="0" err="1" smtClean="0">
                <a:effectLst/>
                <a:latin typeface="Californian FB" pitchFamily="18" charset="0"/>
              </a:rPr>
              <a:t>Girijaa</a:t>
            </a:r>
            <a:r>
              <a:rPr lang="en-IN" sz="2400" i="1" dirty="0" smtClean="0">
                <a:effectLst/>
                <a:latin typeface="Californian FB" pitchFamily="18" charset="0"/>
              </a:rPr>
              <a:t> </a:t>
            </a:r>
            <a:r>
              <a:rPr lang="en-IN" sz="2400" i="1" dirty="0" err="1" smtClean="0">
                <a:effectLst/>
                <a:latin typeface="Californian FB" pitchFamily="18" charset="0"/>
              </a:rPr>
              <a:t>Upadhyay</a:t>
            </a:r>
            <a:endParaRPr lang="en-IN" sz="2400" i="1" dirty="0" smtClean="0">
              <a:latin typeface="Californian FB" pitchFamily="18" charset="0"/>
            </a:endParaRPr>
          </a:p>
          <a:p>
            <a:pPr>
              <a:buNone/>
            </a:pPr>
            <a:endParaRPr lang="en-US" sz="2400" i="1" dirty="0" smtClean="0">
              <a:latin typeface="Californian FB" pitchFamily="18" charset="0"/>
            </a:endParaRPr>
          </a:p>
          <a:p>
            <a:pPr>
              <a:buNone/>
            </a:pPr>
            <a:endParaRPr lang="en-IN" sz="2400" i="1" dirty="0" smtClean="0">
              <a:latin typeface="Californian FB" pitchFamily="18" charset="0"/>
            </a:endParaRPr>
          </a:p>
          <a:p>
            <a:endParaRPr lang="en-IN" dirty="0"/>
          </a:p>
        </p:txBody>
      </p:sp>
      <p:sp>
        <p:nvSpPr>
          <p:cNvPr id="4" name="Slide Number Placeholder 3"/>
          <p:cNvSpPr>
            <a:spLocks noGrp="1"/>
          </p:cNvSpPr>
          <p:nvPr>
            <p:ph type="sldNum" sz="quarter" idx="12"/>
          </p:nvPr>
        </p:nvSpPr>
        <p:spPr/>
        <p:txBody>
          <a:bodyPr/>
          <a:lstStyle/>
          <a:p>
            <a:pPr>
              <a:defRPr/>
            </a:pPr>
            <a:fld id="{827AFA49-F7FC-4424-AA64-166B80EBC4D3}" type="slidenum">
              <a:rPr lang="en-US" smtClean="0"/>
              <a:pPr>
                <a:defRPr/>
              </a:pPr>
              <a:t>15</a:t>
            </a:fld>
            <a:endParaRPr lang="en-US" dirty="0"/>
          </a:p>
        </p:txBody>
      </p:sp>
      <p:pic>
        <p:nvPicPr>
          <p:cNvPr id="3074" name="Picture 2" descr="C:\Users\girijaa\Pictures\WEBSITE  CONTENTS-PIX +WRITEUP\WEBSITE SCULPTURES PIX\Jive  12x16x12.JPG"/>
          <p:cNvPicPr>
            <a:picLocks noChangeAspect="1" noChangeArrowheads="1"/>
          </p:cNvPicPr>
          <p:nvPr/>
        </p:nvPicPr>
        <p:blipFill>
          <a:blip r:embed="rId2" cstate="print"/>
          <a:srcRect/>
          <a:stretch>
            <a:fillRect/>
          </a:stretch>
        </p:blipFill>
        <p:spPr bwMode="auto">
          <a:xfrm>
            <a:off x="2438400" y="228601"/>
            <a:ext cx="914400" cy="89602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90600"/>
          </a:xfrm>
        </p:spPr>
        <p:txBody>
          <a:bodyPr/>
          <a:lstStyle/>
          <a:p>
            <a:pPr>
              <a:defRPr/>
            </a:pPr>
            <a:r>
              <a:rPr lang="en-US" sz="2800" dirty="0" smtClean="0">
                <a:solidFill>
                  <a:schemeClr val="tx1"/>
                </a:solidFill>
                <a:effectLst/>
                <a:latin typeface="Californian FB" pitchFamily="18" charset="0"/>
              </a:rPr>
              <a:t>                    His Excellency  from </a:t>
            </a:r>
            <a:r>
              <a:rPr lang="en-US" sz="2800" dirty="0" err="1" smtClean="0">
                <a:solidFill>
                  <a:schemeClr val="tx1"/>
                </a:solidFill>
                <a:effectLst/>
                <a:latin typeface="Californian FB" pitchFamily="18" charset="0"/>
              </a:rPr>
              <a:t>Gastronimica</a:t>
            </a:r>
            <a:endParaRPr lang="en-IN" sz="2800" dirty="0">
              <a:solidFill>
                <a:schemeClr val="tx1"/>
              </a:solidFill>
              <a:effectLst/>
              <a:latin typeface="Californian FB" pitchFamily="18" charset="0"/>
            </a:endParaRPr>
          </a:p>
        </p:txBody>
      </p:sp>
      <p:sp>
        <p:nvSpPr>
          <p:cNvPr id="3" name="Content Placeholder 2"/>
          <p:cNvSpPr>
            <a:spLocks noGrp="1"/>
          </p:cNvSpPr>
          <p:nvPr>
            <p:ph idx="1"/>
          </p:nvPr>
        </p:nvSpPr>
        <p:spPr>
          <a:xfrm>
            <a:off x="533400" y="990600"/>
            <a:ext cx="8229600" cy="5368925"/>
          </a:xfrm>
        </p:spPr>
        <p:txBody>
          <a:bodyPr>
            <a:noAutofit/>
          </a:bodyPr>
          <a:lstStyle/>
          <a:p>
            <a:pPr algn="just">
              <a:buFont typeface="Wingdings" pitchFamily="2" charset="2"/>
              <a:buNone/>
              <a:defRPr/>
            </a:pPr>
            <a:endParaRPr lang="en-US" sz="2000" dirty="0" smtClean="0">
              <a:solidFill>
                <a:schemeClr val="tx1">
                  <a:lumMod val="85000"/>
                </a:schemeClr>
              </a:solidFill>
              <a:effectLst/>
              <a:latin typeface="Californian FB" pitchFamily="18" charset="0"/>
            </a:endParaRPr>
          </a:p>
          <a:p>
            <a:pPr algn="just">
              <a:buFont typeface="Wingdings" pitchFamily="2" charset="2"/>
              <a:buNone/>
              <a:defRPr/>
            </a:pPr>
            <a:r>
              <a:rPr lang="en-US" sz="2000" dirty="0" smtClean="0">
                <a:solidFill>
                  <a:schemeClr val="tx1">
                    <a:lumMod val="85000"/>
                  </a:schemeClr>
                </a:solidFill>
                <a:effectLst/>
                <a:latin typeface="Californian FB" pitchFamily="18" charset="0"/>
              </a:rPr>
              <a:t> </a:t>
            </a:r>
            <a:r>
              <a:rPr lang="en-IN" sz="2000" i="1" dirty="0" smtClean="0">
                <a:solidFill>
                  <a:schemeClr val="tx1">
                    <a:lumMod val="85000"/>
                  </a:schemeClr>
                </a:solidFill>
                <a:latin typeface="Californian FB" pitchFamily="18" charset="0"/>
              </a:rPr>
              <a:t>His Excellency, Gelato from the planet </a:t>
            </a:r>
            <a:r>
              <a:rPr lang="en-IN" sz="2000" i="1" dirty="0" err="1" smtClean="0">
                <a:solidFill>
                  <a:schemeClr val="tx1">
                    <a:lumMod val="85000"/>
                  </a:schemeClr>
                </a:solidFill>
                <a:latin typeface="Californian FB" pitchFamily="18" charset="0"/>
              </a:rPr>
              <a:t>Gastronmica</a:t>
            </a:r>
            <a:r>
              <a:rPr lang="en-IN" sz="2000" i="1" dirty="0" smtClean="0">
                <a:solidFill>
                  <a:schemeClr val="tx1">
                    <a:lumMod val="85000"/>
                  </a:schemeClr>
                </a:solidFill>
                <a:latin typeface="Californian FB" pitchFamily="18" charset="0"/>
              </a:rPr>
              <a:t> in the Andromeda</a:t>
            </a:r>
          </a:p>
          <a:p>
            <a:pPr algn="just">
              <a:buFont typeface="Wingdings" pitchFamily="2" charset="2"/>
              <a:buNone/>
              <a:defRPr/>
            </a:pPr>
            <a:r>
              <a:rPr lang="en-IN" sz="2000" i="1" dirty="0" smtClean="0">
                <a:solidFill>
                  <a:schemeClr val="tx1">
                    <a:lumMod val="85000"/>
                  </a:schemeClr>
                </a:solidFill>
                <a:latin typeface="Californian FB" pitchFamily="18" charset="0"/>
              </a:rPr>
              <a:t>galaxy, has just landed on Earth. He is flanked by his General and his</a:t>
            </a:r>
          </a:p>
          <a:p>
            <a:pPr algn="just">
              <a:buFont typeface="Wingdings" pitchFamily="2" charset="2"/>
              <a:buNone/>
              <a:defRPr/>
            </a:pPr>
            <a:r>
              <a:rPr lang="en-IN" sz="2000" i="1" dirty="0" smtClean="0">
                <a:solidFill>
                  <a:schemeClr val="tx1">
                    <a:lumMod val="85000"/>
                  </a:schemeClr>
                </a:solidFill>
                <a:latin typeface="Californian FB" pitchFamily="18" charset="0"/>
              </a:rPr>
              <a:t> Minister for Alien Affairs.  Also in the entourage are the IGIR ( Inter</a:t>
            </a:r>
          </a:p>
          <a:p>
            <a:pPr algn="just">
              <a:buFont typeface="Wingdings" pitchFamily="2" charset="2"/>
              <a:buNone/>
              <a:defRPr/>
            </a:pPr>
            <a:r>
              <a:rPr lang="en-IN" sz="2000" i="1" dirty="0" smtClean="0">
                <a:solidFill>
                  <a:schemeClr val="tx1">
                    <a:lumMod val="85000"/>
                  </a:schemeClr>
                </a:solidFill>
                <a:latin typeface="Californian FB" pitchFamily="18" charset="0"/>
              </a:rPr>
              <a:t> galactic intelligence robots). The two small pilots scanning the horizon for</a:t>
            </a:r>
          </a:p>
          <a:p>
            <a:pPr algn="just">
              <a:buFont typeface="Wingdings" pitchFamily="2" charset="2"/>
              <a:buNone/>
              <a:defRPr/>
            </a:pPr>
            <a:r>
              <a:rPr lang="en-IN" sz="2000" i="1" dirty="0" smtClean="0">
                <a:solidFill>
                  <a:schemeClr val="tx1">
                    <a:lumMod val="85000"/>
                  </a:schemeClr>
                </a:solidFill>
                <a:latin typeface="Californian FB" pitchFamily="18" charset="0"/>
              </a:rPr>
              <a:t> security are reported to be equivalent to 10000  earth radars and some</a:t>
            </a:r>
          </a:p>
          <a:p>
            <a:pPr algn="just">
              <a:buFont typeface="Wingdings" pitchFamily="2" charset="2"/>
              <a:buNone/>
              <a:defRPr/>
            </a:pPr>
            <a:r>
              <a:rPr lang="en-IN" sz="2000" i="1" dirty="0" smtClean="0">
                <a:solidFill>
                  <a:schemeClr val="tx1">
                    <a:lumMod val="85000"/>
                  </a:schemeClr>
                </a:solidFill>
                <a:latin typeface="Californian FB" pitchFamily="18" charset="0"/>
              </a:rPr>
              <a:t>  50000 secret service agents. His Excellency who is inspecting the guard of</a:t>
            </a:r>
          </a:p>
          <a:p>
            <a:pPr algn="just">
              <a:buFont typeface="Wingdings" pitchFamily="2" charset="2"/>
              <a:buNone/>
              <a:defRPr/>
            </a:pPr>
            <a:r>
              <a:rPr lang="en-IN" sz="2000" i="1" dirty="0" smtClean="0">
                <a:solidFill>
                  <a:schemeClr val="tx1">
                    <a:lumMod val="85000"/>
                  </a:schemeClr>
                </a:solidFill>
                <a:latin typeface="Californian FB" pitchFamily="18" charset="0"/>
              </a:rPr>
              <a:t> honour presented by Earth, is secretly pleased with this antiquated</a:t>
            </a:r>
          </a:p>
          <a:p>
            <a:pPr algn="just">
              <a:buFont typeface="Wingdings" pitchFamily="2" charset="2"/>
              <a:buNone/>
              <a:defRPr/>
            </a:pPr>
            <a:r>
              <a:rPr lang="en-IN" sz="2000" i="1" dirty="0" smtClean="0">
                <a:solidFill>
                  <a:schemeClr val="tx1">
                    <a:lumMod val="85000"/>
                  </a:schemeClr>
                </a:solidFill>
                <a:latin typeface="Californian FB" pitchFamily="18" charset="0"/>
              </a:rPr>
              <a:t> protocol! His mission to pave the way for greater intergalactic exchange  of</a:t>
            </a:r>
          </a:p>
          <a:p>
            <a:pPr algn="just">
              <a:buFont typeface="Wingdings" pitchFamily="2" charset="2"/>
              <a:buNone/>
              <a:defRPr/>
            </a:pPr>
            <a:r>
              <a:rPr lang="en-IN" sz="2000" i="1" dirty="0" smtClean="0">
                <a:solidFill>
                  <a:schemeClr val="tx1">
                    <a:lumMod val="85000"/>
                  </a:schemeClr>
                </a:solidFill>
                <a:latin typeface="Californian FB" pitchFamily="18" charset="0"/>
              </a:rPr>
              <a:t> information on gourmet cuisine styles, it would appear has started with the</a:t>
            </a:r>
          </a:p>
          <a:p>
            <a:pPr algn="just">
              <a:buFont typeface="Wingdings" pitchFamily="2" charset="2"/>
              <a:buNone/>
              <a:defRPr/>
            </a:pPr>
            <a:r>
              <a:rPr lang="en-IN" sz="2000" i="1" dirty="0" smtClean="0">
                <a:solidFill>
                  <a:schemeClr val="tx1">
                    <a:lumMod val="85000"/>
                  </a:schemeClr>
                </a:solidFill>
                <a:latin typeface="Californian FB" pitchFamily="18" charset="0"/>
              </a:rPr>
              <a:t> right flavour!</a:t>
            </a:r>
          </a:p>
          <a:p>
            <a:pPr algn="just">
              <a:buFont typeface="Wingdings" pitchFamily="2" charset="2"/>
              <a:buNone/>
              <a:defRPr/>
            </a:pPr>
            <a:r>
              <a:rPr lang="en-IN" sz="2000" i="1" dirty="0" smtClean="0">
                <a:solidFill>
                  <a:schemeClr val="tx1">
                    <a:lumMod val="85000"/>
                  </a:schemeClr>
                </a:solidFill>
                <a:latin typeface="Californian FB" pitchFamily="18" charset="0"/>
              </a:rPr>
              <a:t> Installation Dimensions: Height: 24”      Breadth: 24”    Depth: 24” </a:t>
            </a:r>
            <a:r>
              <a:rPr lang="en-IN" sz="2000" i="1" dirty="0" err="1" smtClean="0">
                <a:solidFill>
                  <a:schemeClr val="tx1">
                    <a:lumMod val="85000"/>
                  </a:schemeClr>
                </a:solidFill>
                <a:latin typeface="Californian FB" pitchFamily="18" charset="0"/>
              </a:rPr>
              <a:t>apprxmly</a:t>
            </a:r>
            <a:r>
              <a:rPr lang="en-IN" sz="2000" i="1" dirty="0" smtClean="0">
                <a:solidFill>
                  <a:schemeClr val="tx1">
                    <a:lumMod val="85000"/>
                  </a:schemeClr>
                </a:solidFill>
                <a:latin typeface="Californian FB" pitchFamily="18" charset="0"/>
              </a:rPr>
              <a:t>.</a:t>
            </a:r>
            <a:endParaRPr lang="en-IN" sz="2000" dirty="0" smtClean="0">
              <a:solidFill>
                <a:schemeClr val="tx1">
                  <a:lumMod val="85000"/>
                </a:schemeClr>
              </a:solidFill>
              <a:latin typeface="Californian FB" pitchFamily="18" charset="0"/>
            </a:endParaRPr>
          </a:p>
          <a:p>
            <a:pPr algn="just">
              <a:buFont typeface="Wingdings" pitchFamily="2" charset="2"/>
              <a:buNone/>
              <a:defRPr/>
            </a:pPr>
            <a:r>
              <a:rPr lang="en-IN" sz="2000" i="1" dirty="0" smtClean="0">
                <a:solidFill>
                  <a:schemeClr val="tx1">
                    <a:lumMod val="85000"/>
                  </a:schemeClr>
                </a:solidFill>
                <a:latin typeface="Californian FB" pitchFamily="18" charset="0"/>
              </a:rPr>
              <a:t>   ©2009, </a:t>
            </a:r>
            <a:r>
              <a:rPr lang="en-IN" sz="2000" i="1" dirty="0" err="1" smtClean="0">
                <a:solidFill>
                  <a:schemeClr val="tx1">
                    <a:lumMod val="85000"/>
                  </a:schemeClr>
                </a:solidFill>
                <a:latin typeface="Californian FB" pitchFamily="18" charset="0"/>
              </a:rPr>
              <a:t>Girijaa</a:t>
            </a:r>
            <a:r>
              <a:rPr lang="en-IN" sz="2000" i="1" dirty="0" smtClean="0">
                <a:solidFill>
                  <a:schemeClr val="tx1">
                    <a:lumMod val="85000"/>
                  </a:schemeClr>
                </a:solidFill>
                <a:latin typeface="Californian FB" pitchFamily="18" charset="0"/>
              </a:rPr>
              <a:t> </a:t>
            </a:r>
            <a:r>
              <a:rPr lang="en-IN" sz="2000" i="1" dirty="0" err="1" smtClean="0">
                <a:solidFill>
                  <a:schemeClr val="tx1">
                    <a:lumMod val="85000"/>
                  </a:schemeClr>
                </a:solidFill>
                <a:latin typeface="Californian FB" pitchFamily="18" charset="0"/>
              </a:rPr>
              <a:t>Upadhyay</a:t>
            </a:r>
            <a:endParaRPr lang="en-IN" sz="2000" dirty="0" smtClean="0">
              <a:solidFill>
                <a:schemeClr val="tx1">
                  <a:lumMod val="85000"/>
                </a:schemeClr>
              </a:solidFill>
              <a:latin typeface="Californian FB" pitchFamily="18" charset="0"/>
            </a:endParaRPr>
          </a:p>
          <a:p>
            <a:pPr algn="just">
              <a:buFont typeface="Wingdings" pitchFamily="2" charset="2"/>
              <a:buNone/>
              <a:defRPr/>
            </a:pPr>
            <a:r>
              <a:rPr lang="en-US" sz="2400" dirty="0" smtClean="0">
                <a:solidFill>
                  <a:schemeClr val="tx1">
                    <a:lumMod val="85000"/>
                  </a:schemeClr>
                </a:solidFill>
                <a:effectLst/>
                <a:latin typeface="Californian FB" pitchFamily="18" charset="0"/>
              </a:rPr>
              <a:t> </a:t>
            </a:r>
            <a:endParaRPr lang="en-IN" sz="2400" dirty="0">
              <a:solidFill>
                <a:schemeClr val="tx1">
                  <a:lumMod val="85000"/>
                </a:schemeClr>
              </a:solidFill>
              <a:effectLst/>
              <a:latin typeface="Californian FB" pitchFamily="18" charset="0"/>
            </a:endParaRPr>
          </a:p>
        </p:txBody>
      </p:sp>
      <p:sp>
        <p:nvSpPr>
          <p:cNvPr id="4" name="Slide Number Placeholder 3"/>
          <p:cNvSpPr>
            <a:spLocks noGrp="1"/>
          </p:cNvSpPr>
          <p:nvPr>
            <p:ph type="sldNum" sz="quarter" idx="12"/>
          </p:nvPr>
        </p:nvSpPr>
        <p:spPr/>
        <p:txBody>
          <a:bodyPr/>
          <a:lstStyle/>
          <a:p>
            <a:pPr>
              <a:defRPr/>
            </a:pPr>
            <a:fld id="{60775883-20F5-4774-8DE9-53CC2C0823F6}" type="slidenum">
              <a:rPr lang="en-US" smtClean="0"/>
              <a:pPr>
                <a:defRPr/>
              </a:pPr>
              <a:t>16</a:t>
            </a:fld>
            <a:endParaRPr lang="en-US" dirty="0"/>
          </a:p>
        </p:txBody>
      </p:sp>
      <p:pic>
        <p:nvPicPr>
          <p:cNvPr id="4098" name="Picture 2" descr="C:\Users\girijaa\Pictures\WEBSITE  CONTENTS-PIX +WRITEUP\WEBSITE SCULPTURES PIX\His Excellency  from Gastronomica 24x24x24.JPG"/>
          <p:cNvPicPr>
            <a:picLocks noChangeAspect="1" noChangeArrowheads="1"/>
          </p:cNvPicPr>
          <p:nvPr/>
        </p:nvPicPr>
        <p:blipFill>
          <a:blip r:embed="rId2" cstate="print"/>
          <a:srcRect/>
          <a:stretch>
            <a:fillRect/>
          </a:stretch>
        </p:blipFill>
        <p:spPr bwMode="auto">
          <a:xfrm>
            <a:off x="762000" y="304800"/>
            <a:ext cx="1295400" cy="9715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title"/>
          </p:nvPr>
        </p:nvSpPr>
        <p:spPr>
          <a:xfrm>
            <a:off x="533400" y="473075"/>
            <a:ext cx="8153400" cy="746125"/>
          </a:xfrm>
        </p:spPr>
        <p:txBody>
          <a:bodyPr/>
          <a:lstStyle/>
          <a:p>
            <a:pPr algn="ctr" eaLnBrk="1" hangingPunct="1"/>
            <a:r>
              <a:rPr lang="en-US" sz="3200" dirty="0" smtClean="0">
                <a:solidFill>
                  <a:schemeClr val="tx1"/>
                </a:solidFill>
                <a:latin typeface="Californian FB" pitchFamily="18" charset="0"/>
              </a:rPr>
              <a:t>Cubes Gallery</a:t>
            </a:r>
          </a:p>
        </p:txBody>
      </p:sp>
      <p:sp>
        <p:nvSpPr>
          <p:cNvPr id="79875" name="Content Placeholder 4"/>
          <p:cNvSpPr>
            <a:spLocks noGrp="1"/>
          </p:cNvSpPr>
          <p:nvPr>
            <p:ph idx="1"/>
          </p:nvPr>
        </p:nvSpPr>
        <p:spPr>
          <a:xfrm>
            <a:off x="533400" y="1371600"/>
            <a:ext cx="8153400" cy="4495800"/>
          </a:xfrm>
        </p:spPr>
        <p:txBody>
          <a:bodyPr>
            <a:normAutofit fontScale="85000" lnSpcReduction="20000"/>
          </a:bodyPr>
          <a:lstStyle/>
          <a:p>
            <a:pPr algn="just">
              <a:buFont typeface="Wingdings" pitchFamily="2" charset="2"/>
              <a:buNone/>
            </a:pPr>
            <a:r>
              <a:rPr lang="en-IN" sz="2400" i="1" dirty="0" smtClean="0">
                <a:latin typeface="Californian FB" pitchFamily="18" charset="0"/>
              </a:rPr>
              <a:t>      </a:t>
            </a:r>
          </a:p>
          <a:p>
            <a:pPr algn="just">
              <a:buFont typeface="Wingdings" pitchFamily="2" charset="2"/>
              <a:buNone/>
            </a:pPr>
            <a:endParaRPr lang="en-IN" sz="2400" i="1" dirty="0" smtClean="0">
              <a:latin typeface="Californian FB" pitchFamily="18" charset="0"/>
            </a:endParaRPr>
          </a:p>
          <a:p>
            <a:pPr algn="just">
              <a:buFont typeface="Wingdings" pitchFamily="2" charset="2"/>
              <a:buNone/>
            </a:pPr>
            <a:r>
              <a:rPr lang="en-IN" sz="2400" i="1" dirty="0" smtClean="0">
                <a:latin typeface="Californian FB" pitchFamily="18" charset="0"/>
              </a:rPr>
              <a:t>       </a:t>
            </a:r>
          </a:p>
          <a:p>
            <a:pPr algn="just">
              <a:buFont typeface="Wingdings" pitchFamily="2" charset="2"/>
              <a:buNone/>
            </a:pPr>
            <a:r>
              <a:rPr lang="en-IN" sz="2400" i="1" dirty="0" smtClean="0">
                <a:latin typeface="Californian FB" pitchFamily="18" charset="0"/>
              </a:rPr>
              <a:t>       </a:t>
            </a:r>
            <a:r>
              <a:rPr lang="en-IN" sz="2800" i="1" dirty="0" smtClean="0">
                <a:latin typeface="Californian FB" pitchFamily="18" charset="0"/>
              </a:rPr>
              <a:t>This sculpture plays with the cubic and four sided forms. The squares, rectangles and the cubes are like acrobats in action, freezing for a brief moment – in view of the thundering applause they are receiving.</a:t>
            </a:r>
            <a:endParaRPr lang="en-IN" sz="2800" dirty="0" smtClean="0">
              <a:latin typeface="Californian FB" pitchFamily="18" charset="0"/>
            </a:endParaRPr>
          </a:p>
          <a:p>
            <a:pPr algn="just">
              <a:buFont typeface="Wingdings" pitchFamily="2" charset="2"/>
              <a:buNone/>
            </a:pPr>
            <a:endParaRPr lang="en-IN" sz="2800" i="1" dirty="0" smtClean="0">
              <a:latin typeface="Californian FB" pitchFamily="18" charset="0"/>
            </a:endParaRPr>
          </a:p>
          <a:p>
            <a:pPr algn="just">
              <a:buFont typeface="Wingdings" pitchFamily="2" charset="2"/>
              <a:buNone/>
            </a:pPr>
            <a:endParaRPr lang="en-IN" sz="2800" i="1" dirty="0" smtClean="0">
              <a:latin typeface="Californian FB" pitchFamily="18" charset="0"/>
            </a:endParaRPr>
          </a:p>
          <a:p>
            <a:pPr algn="just">
              <a:buFont typeface="Wingdings" pitchFamily="2" charset="2"/>
              <a:buNone/>
            </a:pPr>
            <a:r>
              <a:rPr lang="en-IN" sz="2800" i="1" dirty="0" smtClean="0">
                <a:latin typeface="Californian FB" pitchFamily="18" charset="0"/>
              </a:rPr>
              <a:t>         Dimensions: Height: 12”       Breadth: 18”              Depth: 12”</a:t>
            </a:r>
            <a:endParaRPr lang="en-IN" sz="2800" dirty="0" smtClean="0">
              <a:latin typeface="Californian FB" pitchFamily="18" charset="0"/>
            </a:endParaRPr>
          </a:p>
          <a:p>
            <a:pPr algn="just">
              <a:buFont typeface="Wingdings" pitchFamily="2" charset="2"/>
              <a:buNone/>
            </a:pPr>
            <a:endParaRPr lang="en-IN" sz="2800" i="1" dirty="0" smtClean="0">
              <a:latin typeface="Californian FB" pitchFamily="18" charset="0"/>
            </a:endParaRPr>
          </a:p>
          <a:p>
            <a:pPr algn="just">
              <a:buFont typeface="Wingdings" pitchFamily="2" charset="2"/>
              <a:buNone/>
            </a:pPr>
            <a:r>
              <a:rPr lang="en-IN" sz="2800" i="1" dirty="0" smtClean="0">
                <a:latin typeface="Californian FB" pitchFamily="18" charset="0"/>
              </a:rPr>
              <a:t>      ©2009, </a:t>
            </a:r>
            <a:r>
              <a:rPr lang="en-IN" sz="2800" i="1" dirty="0" err="1" smtClean="0">
                <a:latin typeface="Californian FB" pitchFamily="18" charset="0"/>
              </a:rPr>
              <a:t>Girijaa</a:t>
            </a:r>
            <a:r>
              <a:rPr lang="en-IN" sz="2800" i="1" dirty="0" smtClean="0">
                <a:latin typeface="Californian FB" pitchFamily="18" charset="0"/>
              </a:rPr>
              <a:t> </a:t>
            </a:r>
            <a:r>
              <a:rPr lang="en-IN" sz="2800" i="1" dirty="0" err="1" smtClean="0">
                <a:latin typeface="Californian FB" pitchFamily="18" charset="0"/>
              </a:rPr>
              <a:t>Upadhyay</a:t>
            </a:r>
            <a:endParaRPr lang="en-IN" sz="2800" dirty="0" smtClean="0">
              <a:latin typeface="Californian FB" pitchFamily="18" charset="0"/>
            </a:endParaRPr>
          </a:p>
          <a:p>
            <a:pPr algn="just">
              <a:buFont typeface="Wingdings" pitchFamily="2" charset="2"/>
              <a:buNone/>
            </a:pPr>
            <a:r>
              <a:rPr lang="en-US" sz="2400" dirty="0" smtClean="0">
                <a:latin typeface="Californian FB" pitchFamily="18" charset="0"/>
              </a:rPr>
              <a:t>   </a:t>
            </a:r>
            <a:endParaRPr lang="en-IN" sz="2400" dirty="0" smtClean="0">
              <a:latin typeface="Californian FB" pitchFamily="18" charset="0"/>
            </a:endParaRPr>
          </a:p>
        </p:txBody>
      </p:sp>
      <p:sp>
        <p:nvSpPr>
          <p:cNvPr id="4" name="Slide Number Placeholder 3"/>
          <p:cNvSpPr>
            <a:spLocks noGrp="1"/>
          </p:cNvSpPr>
          <p:nvPr>
            <p:ph type="sldNum" sz="quarter" idx="12"/>
          </p:nvPr>
        </p:nvSpPr>
        <p:spPr/>
        <p:txBody>
          <a:bodyPr/>
          <a:lstStyle/>
          <a:p>
            <a:pPr>
              <a:defRPr/>
            </a:pPr>
            <a:fld id="{5B371334-E14F-434D-928A-F8A7EAE3FBF5}" type="slidenum">
              <a:rPr lang="en-US" smtClean="0"/>
              <a:pPr>
                <a:defRPr/>
              </a:pPr>
              <a:t>17</a:t>
            </a:fld>
            <a:endParaRPr lang="en-US" dirty="0"/>
          </a:p>
        </p:txBody>
      </p:sp>
      <p:pic>
        <p:nvPicPr>
          <p:cNvPr id="5122" name="Picture 2" descr="C:\Users\girijaa\Pictures\WEBSITE  CONTENTS-PIX +WRITEUP\WEBSITE SCULPTURES PIX\Cubes Gallery 12x18x12.JPG"/>
          <p:cNvPicPr>
            <a:picLocks noChangeAspect="1" noChangeArrowheads="1"/>
          </p:cNvPicPr>
          <p:nvPr/>
        </p:nvPicPr>
        <p:blipFill>
          <a:blip r:embed="rId2" cstate="print"/>
          <a:srcRect/>
          <a:stretch>
            <a:fillRect/>
          </a:stretch>
        </p:blipFill>
        <p:spPr bwMode="auto">
          <a:xfrm>
            <a:off x="1143000" y="228600"/>
            <a:ext cx="2133600" cy="166948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9" name="Rectangle 5"/>
          <p:cNvSpPr>
            <a:spLocks noGrp="1" noChangeArrowheads="1"/>
          </p:cNvSpPr>
          <p:nvPr>
            <p:ph type="title"/>
          </p:nvPr>
        </p:nvSpPr>
        <p:spPr>
          <a:xfrm>
            <a:off x="457200" y="274638"/>
            <a:ext cx="8229600" cy="563562"/>
          </a:xfrm>
        </p:spPr>
        <p:txBody>
          <a:bodyPr>
            <a:normAutofit fontScale="90000"/>
          </a:bodyPr>
          <a:lstStyle/>
          <a:p>
            <a:pPr eaLnBrk="1" hangingPunct="1">
              <a:defRPr/>
            </a:pPr>
            <a:r>
              <a:rPr lang="en-US" sz="3200" dirty="0" smtClean="0">
                <a:solidFill>
                  <a:schemeClr val="tx1"/>
                </a:solidFill>
                <a:effectLst/>
                <a:latin typeface="Californian FB" pitchFamily="18" charset="0"/>
              </a:rPr>
              <a:t>                                             </a:t>
            </a:r>
            <a:r>
              <a:rPr lang="en-US" sz="3200" dirty="0" err="1" smtClean="0">
                <a:solidFill>
                  <a:schemeClr val="tx1"/>
                </a:solidFill>
                <a:effectLst/>
                <a:latin typeface="Californian FB" pitchFamily="18" charset="0"/>
              </a:rPr>
              <a:t>Aasra</a:t>
            </a:r>
            <a:endParaRPr lang="en-US" sz="3200" dirty="0" smtClean="0">
              <a:solidFill>
                <a:schemeClr val="tx1"/>
              </a:solidFill>
              <a:effectLst/>
              <a:latin typeface="Californian FB" pitchFamily="18" charset="0"/>
            </a:endParaRPr>
          </a:p>
        </p:txBody>
      </p:sp>
      <p:sp>
        <p:nvSpPr>
          <p:cNvPr id="83971" name="Content Placeholder 3"/>
          <p:cNvSpPr>
            <a:spLocks noGrp="1"/>
          </p:cNvSpPr>
          <p:nvPr>
            <p:ph idx="1"/>
          </p:nvPr>
        </p:nvSpPr>
        <p:spPr>
          <a:xfrm>
            <a:off x="609600" y="914400"/>
            <a:ext cx="8229600" cy="5562600"/>
          </a:xfrm>
        </p:spPr>
        <p:txBody>
          <a:bodyPr>
            <a:normAutofit/>
          </a:bodyPr>
          <a:lstStyle/>
          <a:p>
            <a:pPr algn="just">
              <a:buFontTx/>
              <a:buNone/>
            </a:pPr>
            <a:r>
              <a:rPr lang="en-US" sz="2400" i="1" dirty="0" smtClean="0">
                <a:solidFill>
                  <a:srgbClr val="B37865"/>
                </a:solidFill>
                <a:effectLst/>
                <a:latin typeface="Californian FB" pitchFamily="18" charset="0"/>
              </a:rPr>
              <a:t>    </a:t>
            </a:r>
          </a:p>
          <a:p>
            <a:pPr algn="just">
              <a:buFontTx/>
              <a:buNone/>
            </a:pPr>
            <a:r>
              <a:rPr lang="en-US" sz="2400" i="1" dirty="0" smtClean="0">
                <a:solidFill>
                  <a:srgbClr val="B37865"/>
                </a:solidFill>
                <a:effectLst/>
                <a:latin typeface="Californian FB" pitchFamily="18" charset="0"/>
              </a:rPr>
              <a:t>      </a:t>
            </a:r>
          </a:p>
          <a:p>
            <a:pPr algn="just">
              <a:buFontTx/>
              <a:buNone/>
            </a:pPr>
            <a:r>
              <a:rPr lang="en-US" sz="2000" i="1" dirty="0" smtClean="0">
                <a:effectLst/>
                <a:latin typeface="Californian FB" pitchFamily="18" charset="0"/>
              </a:rPr>
              <a:t>      </a:t>
            </a:r>
          </a:p>
          <a:p>
            <a:pPr algn="just">
              <a:buFontTx/>
              <a:buNone/>
            </a:pPr>
            <a:r>
              <a:rPr lang="en-US" sz="2000" i="1" dirty="0" smtClean="0">
                <a:latin typeface="Californian FB" pitchFamily="18" charset="0"/>
              </a:rPr>
              <a:t>      </a:t>
            </a:r>
            <a:r>
              <a:rPr lang="en-US" sz="2000" i="1" dirty="0" smtClean="0">
                <a:effectLst/>
                <a:latin typeface="Californian FB" pitchFamily="18" charset="0"/>
              </a:rPr>
              <a:t>“</a:t>
            </a:r>
            <a:r>
              <a:rPr lang="en-US" sz="2000" i="1" dirty="0" err="1" smtClean="0">
                <a:effectLst/>
                <a:latin typeface="Californian FB" pitchFamily="18" charset="0"/>
              </a:rPr>
              <a:t>Aasra</a:t>
            </a:r>
            <a:r>
              <a:rPr lang="en-US" sz="2000" i="1" dirty="0" smtClean="0">
                <a:effectLst/>
                <a:latin typeface="Californian FB" pitchFamily="18" charset="0"/>
              </a:rPr>
              <a:t> “is symbolic of the reinforcement of life through giving.  The shooting rod with a shade providing leaf represents the young, springing with life, now caring for the Mother. The allegory also is symbolic of life - man, animal and plant, flourishing under the Earth’s bounty and Man’s reciprocal gesture, of nurturing that which gives him Life</a:t>
            </a:r>
            <a:r>
              <a:rPr lang="en-US" sz="2000" b="1" i="1" dirty="0" smtClean="0">
                <a:effectLst/>
                <a:latin typeface="Californian FB" pitchFamily="18" charset="0"/>
              </a:rPr>
              <a:t>.</a:t>
            </a:r>
            <a:r>
              <a:rPr lang="en-US" sz="2000" i="1" dirty="0" smtClean="0">
                <a:effectLst/>
                <a:latin typeface="Californian FB" pitchFamily="18" charset="0"/>
              </a:rPr>
              <a:t> Structural depiction of this cycle is portrayed   by the circular alignment of the shade providing leaf and the nurturing shelter - providing - </a:t>
            </a:r>
            <a:r>
              <a:rPr lang="en-US" sz="2000" i="1" dirty="0" err="1" smtClean="0">
                <a:effectLst/>
                <a:latin typeface="Californian FB" pitchFamily="18" charset="0"/>
              </a:rPr>
              <a:t>odhni</a:t>
            </a:r>
            <a:r>
              <a:rPr lang="en-US" sz="2000" i="1" dirty="0" smtClean="0">
                <a:effectLst/>
                <a:latin typeface="Californian FB" pitchFamily="18" charset="0"/>
              </a:rPr>
              <a:t> /shawl of the Mother, read Earth. </a:t>
            </a:r>
            <a:endParaRPr lang="en-IN" sz="2000" dirty="0" smtClean="0">
              <a:effectLst/>
              <a:latin typeface="Californian FB" pitchFamily="18" charset="0"/>
            </a:endParaRPr>
          </a:p>
          <a:p>
            <a:pPr algn="just">
              <a:buFontTx/>
              <a:buNone/>
            </a:pPr>
            <a:r>
              <a:rPr lang="en-IN" sz="2000" i="1" dirty="0" smtClean="0">
                <a:effectLst/>
                <a:latin typeface="Californian FB" pitchFamily="18" charset="0"/>
              </a:rPr>
              <a:t>       Dimensions: Height:  18”        Breadth:12”              Depth: 9” </a:t>
            </a:r>
          </a:p>
          <a:p>
            <a:pPr algn="just">
              <a:buFontTx/>
              <a:buNone/>
            </a:pPr>
            <a:r>
              <a:rPr lang="en-IN" sz="2000" i="1" dirty="0" smtClean="0">
                <a:effectLst/>
                <a:latin typeface="Californian FB" pitchFamily="18" charset="0"/>
              </a:rPr>
              <a:t>      (  Medium-clay )</a:t>
            </a:r>
            <a:endParaRPr lang="en-IN" sz="2000" dirty="0" smtClean="0">
              <a:effectLst/>
              <a:latin typeface="Californian FB" pitchFamily="18" charset="0"/>
            </a:endParaRPr>
          </a:p>
          <a:p>
            <a:pPr algn="just">
              <a:buFontTx/>
              <a:buNone/>
            </a:pPr>
            <a:endParaRPr lang="en-IN" sz="2000" i="1" dirty="0" smtClean="0">
              <a:solidFill>
                <a:srgbClr val="B37865"/>
              </a:solidFill>
              <a:effectLst/>
              <a:latin typeface="Californian FB" pitchFamily="18" charset="0"/>
            </a:endParaRPr>
          </a:p>
          <a:p>
            <a:pPr algn="just">
              <a:buFontTx/>
              <a:buNone/>
            </a:pPr>
            <a:r>
              <a:rPr lang="en-IN" sz="2000" i="1" dirty="0" smtClean="0">
                <a:solidFill>
                  <a:srgbClr val="B37865"/>
                </a:solidFill>
                <a:effectLst/>
                <a:latin typeface="Californian FB" pitchFamily="18" charset="0"/>
              </a:rPr>
              <a:t>       </a:t>
            </a:r>
            <a:r>
              <a:rPr lang="en-IN" sz="2000" i="1" dirty="0" smtClean="0">
                <a:effectLst/>
                <a:latin typeface="Californian FB" pitchFamily="18" charset="0"/>
              </a:rPr>
              <a:t>©2008, </a:t>
            </a:r>
            <a:r>
              <a:rPr lang="en-IN" sz="2000" i="1" dirty="0" err="1" smtClean="0">
                <a:effectLst/>
                <a:latin typeface="Californian FB" pitchFamily="18" charset="0"/>
              </a:rPr>
              <a:t>Girijaa</a:t>
            </a:r>
            <a:r>
              <a:rPr lang="en-IN" sz="2000" i="1" dirty="0" smtClean="0">
                <a:effectLst/>
                <a:latin typeface="Californian FB" pitchFamily="18" charset="0"/>
              </a:rPr>
              <a:t> </a:t>
            </a:r>
            <a:r>
              <a:rPr lang="en-IN" sz="2000" i="1" dirty="0" err="1" smtClean="0">
                <a:effectLst/>
                <a:latin typeface="Californian FB" pitchFamily="18" charset="0"/>
              </a:rPr>
              <a:t>Upadhyay</a:t>
            </a:r>
            <a:endParaRPr lang="en-IN" sz="2000" dirty="0" smtClean="0">
              <a:effectLst/>
              <a:latin typeface="Californian FB" pitchFamily="18" charset="0"/>
            </a:endParaRPr>
          </a:p>
          <a:p>
            <a:pPr algn="just">
              <a:buFontTx/>
              <a:buNone/>
            </a:pPr>
            <a:endParaRPr lang="en-IN" sz="2400" dirty="0" smtClean="0">
              <a:solidFill>
                <a:srgbClr val="B37865"/>
              </a:solidFill>
              <a:effectLst/>
              <a:latin typeface="Californian FB" pitchFamily="18" charset="0"/>
            </a:endParaRPr>
          </a:p>
        </p:txBody>
      </p:sp>
      <p:sp>
        <p:nvSpPr>
          <p:cNvPr id="4" name="Slide Number Placeholder 3"/>
          <p:cNvSpPr>
            <a:spLocks noGrp="1"/>
          </p:cNvSpPr>
          <p:nvPr>
            <p:ph type="sldNum" sz="quarter" idx="12"/>
          </p:nvPr>
        </p:nvSpPr>
        <p:spPr/>
        <p:txBody>
          <a:bodyPr/>
          <a:lstStyle/>
          <a:p>
            <a:pPr>
              <a:defRPr/>
            </a:pPr>
            <a:fld id="{A8E81552-72E8-4F57-944A-4F0880A50160}" type="slidenum">
              <a:rPr lang="en-US" smtClean="0"/>
              <a:pPr>
                <a:defRPr/>
              </a:pPr>
              <a:t>18</a:t>
            </a:fld>
            <a:endParaRPr lang="en-US" dirty="0"/>
          </a:p>
        </p:txBody>
      </p:sp>
      <p:pic>
        <p:nvPicPr>
          <p:cNvPr id="6146" name="Picture 2" descr="C:\Users\girijaa\Pictures\WEBSITE  CONTENTS-PIX +WRITEUP\WEBSITE SCULPTURES PIX\The Circle of Caring 18x12.jpg"/>
          <p:cNvPicPr>
            <a:picLocks noChangeAspect="1" noChangeArrowheads="1"/>
          </p:cNvPicPr>
          <p:nvPr/>
        </p:nvPicPr>
        <p:blipFill>
          <a:blip r:embed="rId2" cstate="print"/>
          <a:srcRect/>
          <a:stretch>
            <a:fillRect/>
          </a:stretch>
        </p:blipFill>
        <p:spPr bwMode="auto">
          <a:xfrm>
            <a:off x="2057401" y="228600"/>
            <a:ext cx="1447800" cy="152376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646906"/>
          </a:xfrm>
        </p:spPr>
        <p:txBody>
          <a:bodyPr>
            <a:normAutofit/>
          </a:bodyPr>
          <a:lstStyle/>
          <a:p>
            <a:pPr algn="ctr"/>
            <a:r>
              <a:rPr lang="en-US" sz="3200" b="1" dirty="0" smtClean="0">
                <a:solidFill>
                  <a:schemeClr val="tx1"/>
                </a:solidFill>
                <a:effectLst>
                  <a:outerShdw blurRad="38100" dist="38100" dir="2700000" algn="tl">
                    <a:srgbClr val="000000">
                      <a:alpha val="43137"/>
                    </a:srgbClr>
                  </a:outerShdw>
                </a:effectLst>
                <a:latin typeface="Californian FB" pitchFamily="18" charset="0"/>
              </a:rPr>
              <a:t>Lotuses </a:t>
            </a:r>
            <a:endParaRPr lang="en-IN" sz="3200" b="1" dirty="0">
              <a:solidFill>
                <a:schemeClr val="tx1"/>
              </a:solidFill>
              <a:effectLst>
                <a:outerShdw blurRad="38100" dist="38100" dir="2700000" algn="tl">
                  <a:srgbClr val="000000">
                    <a:alpha val="43137"/>
                  </a:srgbClr>
                </a:outerShdw>
              </a:effectLst>
              <a:latin typeface="Californian FB" pitchFamily="18" charset="0"/>
            </a:endParaRPr>
          </a:p>
        </p:txBody>
      </p:sp>
      <p:sp>
        <p:nvSpPr>
          <p:cNvPr id="3" name="Content Placeholder 2"/>
          <p:cNvSpPr>
            <a:spLocks noGrp="1"/>
          </p:cNvSpPr>
          <p:nvPr>
            <p:ph idx="1"/>
          </p:nvPr>
        </p:nvSpPr>
        <p:spPr>
          <a:xfrm>
            <a:off x="457200" y="914400"/>
            <a:ext cx="8229600" cy="5388008"/>
          </a:xfrm>
        </p:spPr>
        <p:txBody>
          <a:bodyPr>
            <a:normAutofit fontScale="92500" lnSpcReduction="20000"/>
          </a:bodyPr>
          <a:lstStyle/>
          <a:p>
            <a:pPr algn="just">
              <a:buNone/>
            </a:pPr>
            <a:r>
              <a:rPr lang="en-US" sz="2000" b="1" dirty="0" smtClean="0">
                <a:solidFill>
                  <a:schemeClr val="accent1">
                    <a:lumMod val="40000"/>
                    <a:lumOff val="60000"/>
                  </a:schemeClr>
                </a:solidFill>
                <a:latin typeface="Californian FB" pitchFamily="18" charset="0"/>
              </a:rPr>
              <a:t>       </a:t>
            </a:r>
          </a:p>
          <a:p>
            <a:pPr algn="just">
              <a:buNone/>
            </a:pPr>
            <a:r>
              <a:rPr lang="en-US" sz="2000" b="1" i="1" dirty="0" smtClean="0">
                <a:solidFill>
                  <a:schemeClr val="accent1">
                    <a:lumMod val="40000"/>
                    <a:lumOff val="60000"/>
                  </a:schemeClr>
                </a:solidFill>
                <a:latin typeface="Californian FB" pitchFamily="18" charset="0"/>
              </a:rPr>
              <a:t>     </a:t>
            </a:r>
            <a:r>
              <a:rPr lang="en-US" sz="2600" i="1" dirty="0" smtClean="0">
                <a:latin typeface="Californian FB" pitchFamily="18" charset="0"/>
              </a:rPr>
              <a:t>Lotus- an icon of beauty, purity, divine wisdom; a spiritual symbol in Hinduism and Buddhism . Lotus 1 and Lotus 2 are the first two in the Lotus series of sculptures.</a:t>
            </a:r>
          </a:p>
          <a:p>
            <a:pPr algn="just">
              <a:buNone/>
            </a:pPr>
            <a:r>
              <a:rPr lang="en-US" sz="2600" i="1" dirty="0" smtClean="0">
                <a:latin typeface="Californian FB" pitchFamily="18" charset="0"/>
              </a:rPr>
              <a:t>       Lotus 1 </a:t>
            </a:r>
            <a:r>
              <a:rPr lang="en-US" sz="2600" i="1" dirty="0" err="1" smtClean="0">
                <a:latin typeface="Californian FB" pitchFamily="18" charset="0"/>
              </a:rPr>
              <a:t>Padma</a:t>
            </a:r>
            <a:r>
              <a:rPr lang="en-US" sz="2600" i="1" dirty="0" smtClean="0">
                <a:latin typeface="Californian FB" pitchFamily="18" charset="0"/>
              </a:rPr>
              <a:t> &amp; </a:t>
            </a:r>
            <a:r>
              <a:rPr lang="en-US" sz="2600" i="1" dirty="0" err="1" smtClean="0">
                <a:latin typeface="Californian FB" pitchFamily="18" charset="0"/>
              </a:rPr>
              <a:t>Patra</a:t>
            </a:r>
            <a:r>
              <a:rPr lang="en-US" sz="2600" i="1" dirty="0" smtClean="0">
                <a:latin typeface="Californian FB" pitchFamily="18" charset="0"/>
              </a:rPr>
              <a:t> is a presentation of the pink lotus  and the equally fascinating  lotus leaf, the  </a:t>
            </a:r>
            <a:r>
              <a:rPr lang="en-US" sz="2600" i="1" dirty="0" err="1" smtClean="0">
                <a:latin typeface="Californian FB" pitchFamily="18" charset="0"/>
              </a:rPr>
              <a:t>bouyant</a:t>
            </a:r>
            <a:r>
              <a:rPr lang="en-US" sz="2600" i="1" dirty="0" smtClean="0">
                <a:latin typeface="Californian FB" pitchFamily="18" charset="0"/>
              </a:rPr>
              <a:t> scaffold for the plant, as unsullied by the muddied waters, as the  flower.  Pink </a:t>
            </a:r>
            <a:r>
              <a:rPr lang="en-US" sz="2600" i="1" dirty="0" err="1" smtClean="0">
                <a:latin typeface="Californian FB" pitchFamily="18" charset="0"/>
              </a:rPr>
              <a:t>makrana</a:t>
            </a:r>
            <a:r>
              <a:rPr lang="en-US" sz="2600" i="1" dirty="0" smtClean="0">
                <a:latin typeface="Californian FB" pitchFamily="18" charset="0"/>
              </a:rPr>
              <a:t> and green marble &amp; rose quartz for the seed pod have been used for this creation.</a:t>
            </a:r>
          </a:p>
          <a:p>
            <a:pPr algn="just">
              <a:buNone/>
            </a:pPr>
            <a:r>
              <a:rPr lang="en-US" sz="2600" i="1" dirty="0" smtClean="0">
                <a:latin typeface="Californian FB" pitchFamily="18" charset="0"/>
              </a:rPr>
              <a:t>        Dimensions: Height:  5”       Breadth: 9.5”      Depth: 9.5”</a:t>
            </a:r>
          </a:p>
          <a:p>
            <a:pPr algn="just">
              <a:buNone/>
            </a:pPr>
            <a:r>
              <a:rPr lang="en-US" sz="2600" i="1" dirty="0" smtClean="0">
                <a:latin typeface="Californian FB" pitchFamily="18" charset="0"/>
              </a:rPr>
              <a:t>       Lotus 2, </a:t>
            </a:r>
            <a:r>
              <a:rPr lang="en-US" sz="2600" i="1" dirty="0" err="1" smtClean="0">
                <a:latin typeface="Californian FB" pitchFamily="18" charset="0"/>
              </a:rPr>
              <a:t>Utpala</a:t>
            </a:r>
            <a:r>
              <a:rPr lang="en-US" sz="2600" i="1" dirty="0" smtClean="0">
                <a:latin typeface="Californian FB" pitchFamily="18" charset="0"/>
              </a:rPr>
              <a:t> is a stylistic presentation of a blue lotus (lily) bud that is   just opening. Granite and  amethyst geode have been used for this  creation.</a:t>
            </a:r>
          </a:p>
          <a:p>
            <a:pPr algn="just">
              <a:buNone/>
            </a:pPr>
            <a:r>
              <a:rPr lang="en-US" sz="2600" i="1" dirty="0" smtClean="0">
                <a:latin typeface="Californian FB" pitchFamily="18" charset="0"/>
              </a:rPr>
              <a:t>        Dimensions: Height:  5”        Breadth: 4”         Depth: 4”</a:t>
            </a:r>
          </a:p>
          <a:p>
            <a:pPr algn="just">
              <a:buNone/>
            </a:pPr>
            <a:endParaRPr lang="en-US" sz="2600" b="1" i="1" dirty="0" smtClean="0">
              <a:latin typeface="Californian FB" pitchFamily="18" charset="0"/>
            </a:endParaRPr>
          </a:p>
          <a:p>
            <a:pPr algn="just">
              <a:buNone/>
            </a:pPr>
            <a:r>
              <a:rPr lang="en-US" sz="2600" b="1" i="1" dirty="0" smtClean="0">
                <a:latin typeface="Californian FB" pitchFamily="18" charset="0"/>
              </a:rPr>
              <a:t>        </a:t>
            </a:r>
            <a:r>
              <a:rPr lang="en-IN" sz="2600" i="1" dirty="0" smtClean="0">
                <a:latin typeface="Californian FB" pitchFamily="18" charset="0"/>
              </a:rPr>
              <a:t>©2007, </a:t>
            </a:r>
            <a:r>
              <a:rPr lang="en-IN" sz="2600" i="1" dirty="0" err="1" smtClean="0">
                <a:latin typeface="Californian FB" pitchFamily="18" charset="0"/>
              </a:rPr>
              <a:t>Girijaa</a:t>
            </a:r>
            <a:r>
              <a:rPr lang="en-IN" sz="2600" i="1" dirty="0" smtClean="0">
                <a:latin typeface="Californian FB" pitchFamily="18" charset="0"/>
              </a:rPr>
              <a:t> </a:t>
            </a:r>
            <a:r>
              <a:rPr lang="en-IN" sz="2600" i="1" dirty="0" err="1" smtClean="0">
                <a:latin typeface="Californian FB" pitchFamily="18" charset="0"/>
              </a:rPr>
              <a:t>Upadhyay</a:t>
            </a:r>
            <a:endParaRPr lang="en-IN" sz="2600" i="1" dirty="0">
              <a:latin typeface="Californian FB" pitchFamily="18" charset="0"/>
            </a:endParaRPr>
          </a:p>
        </p:txBody>
      </p:sp>
      <p:sp>
        <p:nvSpPr>
          <p:cNvPr id="4" name="Slide Number Placeholder 3"/>
          <p:cNvSpPr>
            <a:spLocks noGrp="1"/>
          </p:cNvSpPr>
          <p:nvPr>
            <p:ph type="sldNum" sz="quarter" idx="12"/>
          </p:nvPr>
        </p:nvSpPr>
        <p:spPr/>
        <p:txBody>
          <a:bodyPr/>
          <a:lstStyle/>
          <a:p>
            <a:pPr>
              <a:defRPr/>
            </a:pPr>
            <a:fld id="{46787E1C-EE27-458F-A378-F997E410EB80}" type="slidenum">
              <a:rPr lang="en-US" smtClean="0"/>
              <a:pPr>
                <a:defRPr/>
              </a:pPr>
              <a:t>19</a:t>
            </a:fld>
            <a:endParaRPr lang="en-US" dirty="0"/>
          </a:p>
        </p:txBody>
      </p:sp>
      <p:pic>
        <p:nvPicPr>
          <p:cNvPr id="7170" name="Picture 2" descr="C:\Users\girijaa\Pictures\WEBSITE  CONTENTS-PIX +WRITEUP\WEBSITE SCULPTURES PIX\Lotus -Padma&amp;Patra 5x9.5.tiff"/>
          <p:cNvPicPr>
            <a:picLocks noChangeAspect="1" noChangeArrowheads="1"/>
          </p:cNvPicPr>
          <p:nvPr/>
        </p:nvPicPr>
        <p:blipFill>
          <a:blip r:embed="rId2" cstate="print"/>
          <a:srcRect/>
          <a:stretch>
            <a:fillRect/>
          </a:stretch>
        </p:blipFill>
        <p:spPr bwMode="auto">
          <a:xfrm>
            <a:off x="2514600" y="228600"/>
            <a:ext cx="990600" cy="846026"/>
          </a:xfrm>
          <a:prstGeom prst="rect">
            <a:avLst/>
          </a:prstGeom>
          <a:noFill/>
        </p:spPr>
      </p:pic>
      <p:pic>
        <p:nvPicPr>
          <p:cNvPr id="6" name="Picture 4" descr="24-04-08_1741"/>
          <p:cNvPicPr>
            <a:picLocks noChangeAspect="1" noChangeArrowheads="1"/>
          </p:cNvPicPr>
          <p:nvPr/>
        </p:nvPicPr>
        <p:blipFill>
          <a:blip r:embed="rId3" cstate="print"/>
          <a:stretch>
            <a:fillRect/>
          </a:stretch>
        </p:blipFill>
        <p:spPr>
          <a:xfrm>
            <a:off x="7239000" y="4724400"/>
            <a:ext cx="1070372" cy="1427163"/>
          </a:xfrm>
          <a:prstGeom prst="rect">
            <a:avLst/>
          </a:prstGeo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228600"/>
            <a:ext cx="7543800" cy="838200"/>
          </a:xfrm>
        </p:spPr>
        <p:txBody>
          <a:bodyPr>
            <a:normAutofit fontScale="90000"/>
          </a:bodyPr>
          <a:lstStyle/>
          <a:p>
            <a:pPr>
              <a:defRPr/>
            </a:pPr>
            <a:r>
              <a:rPr lang="en-US" sz="2800" dirty="0" smtClean="0">
                <a:latin typeface="Felix Titling" pitchFamily="82" charset="0"/>
              </a:rPr>
              <a:t> </a:t>
            </a:r>
            <a:br>
              <a:rPr lang="en-US" sz="2800" dirty="0" smtClean="0">
                <a:latin typeface="Felix Titling" pitchFamily="82" charset="0"/>
              </a:rPr>
            </a:br>
            <a:r>
              <a:rPr lang="en-US" sz="2800" dirty="0" smtClean="0">
                <a:latin typeface="Felix Titling" pitchFamily="82" charset="0"/>
              </a:rPr>
              <a:t>        </a:t>
            </a:r>
            <a:r>
              <a:rPr lang="en-US" sz="2800" dirty="0" smtClean="0">
                <a:solidFill>
                  <a:schemeClr val="tx1">
                    <a:lumMod val="95000"/>
                    <a:lumOff val="5000"/>
                  </a:schemeClr>
                </a:solidFill>
                <a:latin typeface="Felix Titling" pitchFamily="82" charset="0"/>
              </a:rPr>
              <a:t>SUBCONSCIOUS  RECALL  IN 3D</a:t>
            </a:r>
            <a:br>
              <a:rPr lang="en-US" sz="2800" dirty="0" smtClean="0">
                <a:solidFill>
                  <a:schemeClr val="tx1">
                    <a:lumMod val="95000"/>
                    <a:lumOff val="5000"/>
                  </a:schemeClr>
                </a:solidFill>
                <a:latin typeface="Felix Titling" pitchFamily="82" charset="0"/>
              </a:rPr>
            </a:br>
            <a:endParaRPr lang="en-IN" sz="2800" dirty="0">
              <a:solidFill>
                <a:schemeClr val="tx1">
                  <a:lumMod val="95000"/>
                  <a:lumOff val="5000"/>
                </a:schemeClr>
              </a:solidFill>
            </a:endParaRPr>
          </a:p>
        </p:txBody>
      </p:sp>
      <p:sp>
        <p:nvSpPr>
          <p:cNvPr id="6" name="Content Placeholder 5"/>
          <p:cNvSpPr>
            <a:spLocks noGrp="1"/>
          </p:cNvSpPr>
          <p:nvPr>
            <p:ph idx="1"/>
          </p:nvPr>
        </p:nvSpPr>
        <p:spPr>
          <a:xfrm>
            <a:off x="1066800" y="914400"/>
            <a:ext cx="7543800" cy="5638800"/>
          </a:xfrm>
        </p:spPr>
        <p:txBody>
          <a:bodyPr>
            <a:normAutofit fontScale="92500" lnSpcReduction="20000"/>
          </a:bodyPr>
          <a:lstStyle/>
          <a:p>
            <a:pPr algn="just">
              <a:buFont typeface="Wingdings" pitchFamily="2" charset="2"/>
              <a:buNone/>
              <a:defRPr/>
            </a:pPr>
            <a:r>
              <a:rPr lang="en-IN" sz="2400" dirty="0" smtClean="0">
                <a:solidFill>
                  <a:schemeClr val="tx1">
                    <a:lumMod val="95000"/>
                    <a:lumOff val="5000"/>
                  </a:schemeClr>
                </a:solidFill>
                <a:effectLst/>
                <a:latin typeface="Californian FB" pitchFamily="18" charset="0"/>
              </a:rPr>
              <a:t>     </a:t>
            </a:r>
            <a:r>
              <a:rPr lang="en-IN" sz="2600" dirty="0" smtClean="0">
                <a:solidFill>
                  <a:schemeClr val="tx1">
                    <a:lumMod val="95000"/>
                    <a:lumOff val="5000"/>
                  </a:schemeClr>
                </a:solidFill>
                <a:effectLst/>
                <a:latin typeface="Californian FB" pitchFamily="18" charset="0"/>
              </a:rPr>
              <a:t>The 14 sculptures  presented  here, are an expression of subterranean perceptions of the  Universe, its diverse elements and forces, Man and his umbilical link with the Universe, of  connections  with various biorhythms  that surround him and of feelings.  They are a tribute to the elements Wind and Water, to the Earth, and </a:t>
            </a:r>
            <a:r>
              <a:rPr lang="en-US" sz="2600" dirty="0" smtClean="0">
                <a:solidFill>
                  <a:schemeClr val="tx1">
                    <a:lumMod val="95000"/>
                    <a:lumOff val="5000"/>
                  </a:schemeClr>
                </a:solidFill>
                <a:effectLst/>
                <a:latin typeface="Californian FB" pitchFamily="18" charset="0"/>
              </a:rPr>
              <a:t>to the wondrous Universe, maybe tinged with some awe .</a:t>
            </a:r>
          </a:p>
          <a:p>
            <a:pPr algn="just">
              <a:buFont typeface="Wingdings" pitchFamily="2" charset="2"/>
              <a:buNone/>
              <a:defRPr/>
            </a:pPr>
            <a:r>
              <a:rPr lang="en-IN" sz="2600" dirty="0" smtClean="0">
                <a:solidFill>
                  <a:schemeClr val="tx1">
                    <a:lumMod val="95000"/>
                    <a:lumOff val="5000"/>
                  </a:schemeClr>
                </a:solidFill>
                <a:latin typeface="Californian FB" pitchFamily="18" charset="0"/>
              </a:rPr>
              <a:t>      </a:t>
            </a:r>
          </a:p>
          <a:p>
            <a:pPr algn="just">
              <a:buFont typeface="Wingdings" pitchFamily="2" charset="2"/>
              <a:buNone/>
              <a:defRPr/>
            </a:pPr>
            <a:r>
              <a:rPr lang="en-IN" sz="2600" dirty="0" smtClean="0">
                <a:solidFill>
                  <a:schemeClr val="tx1">
                    <a:lumMod val="95000"/>
                    <a:lumOff val="5000"/>
                  </a:schemeClr>
                </a:solidFill>
                <a:latin typeface="Californian FB" pitchFamily="18" charset="0"/>
              </a:rPr>
              <a:t>     </a:t>
            </a:r>
            <a:r>
              <a:rPr lang="en-IN" sz="2600" dirty="0" smtClean="0">
                <a:solidFill>
                  <a:schemeClr val="tx1">
                    <a:lumMod val="95000"/>
                    <a:lumOff val="5000"/>
                  </a:schemeClr>
                </a:solidFill>
                <a:effectLst/>
                <a:latin typeface="Californian FB" pitchFamily="18" charset="0"/>
              </a:rPr>
              <a:t>These sculptures are born from an amalgam of an enduring fascination for the Universe and Nature, for Science and History; Sound, Movement and Visuals.  Some came out of a chuckle and some out of quiet reflection.  Geometry was the able tool. Some of the sculptures scaled up are equally adaptable for use in community spaces, enhance urban landscapes, while some might also be appropriate for conveying institutional motifs.</a:t>
            </a:r>
            <a:endParaRPr lang="en-IN" sz="2600" dirty="0" smtClean="0">
              <a:solidFill>
                <a:schemeClr val="tx1">
                  <a:lumMod val="95000"/>
                  <a:lumOff val="5000"/>
                </a:schemeClr>
              </a:solidFill>
              <a:latin typeface="Californian FB" pitchFamily="18" charset="0"/>
            </a:endParaRPr>
          </a:p>
          <a:p>
            <a:pPr algn="just">
              <a:buFont typeface="Wingdings" pitchFamily="2" charset="2"/>
              <a:buNone/>
              <a:defRPr/>
            </a:pPr>
            <a:r>
              <a:rPr lang="en-US" sz="2600" dirty="0" smtClean="0">
                <a:solidFill>
                  <a:schemeClr val="tx1">
                    <a:lumMod val="95000"/>
                    <a:lumOff val="5000"/>
                  </a:schemeClr>
                </a:solidFill>
                <a:effectLst/>
                <a:latin typeface="Californian FB" pitchFamily="18" charset="0"/>
              </a:rPr>
              <a:t>    © </a:t>
            </a:r>
            <a:r>
              <a:rPr lang="en-US" sz="2600" dirty="0" err="1" smtClean="0">
                <a:solidFill>
                  <a:schemeClr val="tx1">
                    <a:lumMod val="95000"/>
                    <a:lumOff val="5000"/>
                  </a:schemeClr>
                </a:solidFill>
                <a:effectLst/>
                <a:latin typeface="Californian FB" pitchFamily="18" charset="0"/>
              </a:rPr>
              <a:t>Girijaa</a:t>
            </a:r>
            <a:r>
              <a:rPr lang="en-US" sz="2600" dirty="0" smtClean="0">
                <a:solidFill>
                  <a:schemeClr val="tx1">
                    <a:lumMod val="95000"/>
                    <a:lumOff val="5000"/>
                  </a:schemeClr>
                </a:solidFill>
                <a:effectLst/>
                <a:latin typeface="Californian FB" pitchFamily="18" charset="0"/>
              </a:rPr>
              <a:t> </a:t>
            </a:r>
            <a:r>
              <a:rPr lang="en-US" sz="2600" dirty="0" err="1" smtClean="0">
                <a:solidFill>
                  <a:schemeClr val="tx1">
                    <a:lumMod val="95000"/>
                    <a:lumOff val="5000"/>
                  </a:schemeClr>
                </a:solidFill>
                <a:effectLst/>
                <a:latin typeface="Californian FB" pitchFamily="18" charset="0"/>
              </a:rPr>
              <a:t>Upadhyay</a:t>
            </a:r>
            <a:r>
              <a:rPr lang="en-US" sz="2600" dirty="0" smtClean="0">
                <a:solidFill>
                  <a:schemeClr val="tx1">
                    <a:lumMod val="95000"/>
                    <a:lumOff val="5000"/>
                  </a:schemeClr>
                </a:solidFill>
                <a:effectLst/>
                <a:latin typeface="Californian FB" pitchFamily="18" charset="0"/>
              </a:rPr>
              <a:t>  . All Rights Reserved.</a:t>
            </a:r>
          </a:p>
          <a:p>
            <a:pPr algn="just">
              <a:buFont typeface="Wingdings" pitchFamily="2" charset="2"/>
              <a:buNone/>
              <a:defRPr/>
            </a:pPr>
            <a:endParaRPr lang="en-IN" sz="2000" dirty="0" smtClean="0">
              <a:solidFill>
                <a:schemeClr val="tx2"/>
              </a:solidFill>
              <a:effectLst/>
              <a:latin typeface="Californian FB" pitchFamily="18" charset="0"/>
            </a:endParaRPr>
          </a:p>
        </p:txBody>
      </p:sp>
      <p:sp>
        <p:nvSpPr>
          <p:cNvPr id="4" name="Slide Number Placeholder 3"/>
          <p:cNvSpPr>
            <a:spLocks noGrp="1"/>
          </p:cNvSpPr>
          <p:nvPr>
            <p:ph type="sldNum" sz="quarter" idx="12"/>
          </p:nvPr>
        </p:nvSpPr>
        <p:spPr/>
        <p:txBody>
          <a:bodyPr/>
          <a:lstStyle/>
          <a:p>
            <a:pPr>
              <a:defRPr/>
            </a:pPr>
            <a:fld id="{60775883-20F5-4774-8DE9-53CC2C0823F6}"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pPr algn="ctr"/>
            <a:r>
              <a:rPr lang="en-US" sz="3200" dirty="0" smtClean="0">
                <a:solidFill>
                  <a:schemeClr val="tx1"/>
                </a:solidFill>
                <a:latin typeface="Californian FB" pitchFamily="18" charset="0"/>
              </a:rPr>
              <a:t> Buddha for </a:t>
            </a:r>
            <a:r>
              <a:rPr lang="en-US" sz="3200" dirty="0" err="1" smtClean="0">
                <a:solidFill>
                  <a:schemeClr val="tx1"/>
                </a:solidFill>
                <a:latin typeface="Californian FB" pitchFamily="18" charset="0"/>
              </a:rPr>
              <a:t>Ashoak</a:t>
            </a:r>
            <a:endParaRPr lang="en-IN" sz="3200" dirty="0">
              <a:solidFill>
                <a:schemeClr val="tx1"/>
              </a:solidFill>
              <a:latin typeface="Californian FB" pitchFamily="18" charset="0"/>
            </a:endParaRPr>
          </a:p>
        </p:txBody>
      </p:sp>
      <p:sp>
        <p:nvSpPr>
          <p:cNvPr id="7" name="Content Placeholder 6"/>
          <p:cNvSpPr>
            <a:spLocks noGrp="1"/>
          </p:cNvSpPr>
          <p:nvPr>
            <p:ph idx="1"/>
          </p:nvPr>
        </p:nvSpPr>
        <p:spPr>
          <a:xfrm>
            <a:off x="457200" y="1295400"/>
            <a:ext cx="7467600" cy="5562600"/>
          </a:xfrm>
        </p:spPr>
        <p:txBody>
          <a:bodyPr>
            <a:normAutofit/>
          </a:bodyPr>
          <a:lstStyle/>
          <a:p>
            <a:pPr algn="ctr">
              <a:buNone/>
            </a:pPr>
            <a:r>
              <a:rPr lang="en-US" dirty="0" smtClean="0">
                <a:latin typeface="Californian FB" pitchFamily="18" charset="0"/>
              </a:rPr>
              <a:t>Buddha outlined on pink </a:t>
            </a:r>
            <a:r>
              <a:rPr lang="en-US" dirty="0" err="1" smtClean="0">
                <a:latin typeface="Californian FB" pitchFamily="18" charset="0"/>
              </a:rPr>
              <a:t>makrana</a:t>
            </a:r>
            <a:r>
              <a:rPr lang="en-US" dirty="0" smtClean="0">
                <a:latin typeface="Californian FB" pitchFamily="18" charset="0"/>
              </a:rPr>
              <a:t> marble, the tumbled stones representing </a:t>
            </a:r>
          </a:p>
          <a:p>
            <a:pPr algn="ctr">
              <a:buNone/>
            </a:pPr>
            <a:r>
              <a:rPr lang="en-US" dirty="0" smtClean="0">
                <a:latin typeface="Californian FB" pitchFamily="18" charset="0"/>
              </a:rPr>
              <a:t>      The Four Noble Truths</a:t>
            </a:r>
          </a:p>
          <a:p>
            <a:pPr algn="ctr">
              <a:buNone/>
            </a:pPr>
            <a:r>
              <a:rPr lang="en-US" dirty="0" smtClean="0">
                <a:latin typeface="Californian FB" pitchFamily="18" charset="0"/>
              </a:rPr>
              <a:t>    The Five Precepts  </a:t>
            </a:r>
          </a:p>
          <a:p>
            <a:pPr algn="ctr">
              <a:buNone/>
            </a:pPr>
            <a:r>
              <a:rPr lang="en-US" dirty="0" smtClean="0">
                <a:latin typeface="Californian FB" pitchFamily="18" charset="0"/>
              </a:rPr>
              <a:t>  and </a:t>
            </a:r>
          </a:p>
          <a:p>
            <a:pPr algn="ctr">
              <a:buNone/>
            </a:pPr>
            <a:r>
              <a:rPr lang="en-US" dirty="0" smtClean="0">
                <a:latin typeface="Californian FB" pitchFamily="18" charset="0"/>
              </a:rPr>
              <a:t>      The  Noble Eightfold Path</a:t>
            </a:r>
          </a:p>
          <a:p>
            <a:pPr algn="ctr">
              <a:buNone/>
            </a:pPr>
            <a:r>
              <a:rPr lang="en-US" dirty="0" smtClean="0">
                <a:latin typeface="Californian FB" pitchFamily="18" charset="0"/>
              </a:rPr>
              <a:t>in</a:t>
            </a:r>
          </a:p>
          <a:p>
            <a:pPr algn="ctr">
              <a:buNone/>
            </a:pPr>
            <a:r>
              <a:rPr lang="en-US" dirty="0" smtClean="0">
                <a:latin typeface="Californian FB" pitchFamily="18" charset="0"/>
              </a:rPr>
              <a:t>Buddhism</a:t>
            </a:r>
            <a:endParaRPr lang="en-IN" dirty="0">
              <a:latin typeface="Californian FB" pitchFamily="18" charset="0"/>
            </a:endParaRPr>
          </a:p>
        </p:txBody>
      </p:sp>
      <p:sp>
        <p:nvSpPr>
          <p:cNvPr id="6" name="Slide Number Placeholder 5"/>
          <p:cNvSpPr>
            <a:spLocks noGrp="1"/>
          </p:cNvSpPr>
          <p:nvPr>
            <p:ph type="sldNum" sz="quarter" idx="12"/>
          </p:nvPr>
        </p:nvSpPr>
        <p:spPr/>
        <p:txBody>
          <a:bodyPr/>
          <a:lstStyle/>
          <a:p>
            <a:pPr>
              <a:defRPr/>
            </a:pPr>
            <a:fld id="{A8E81552-72E8-4F57-944A-4F0880A50160}" type="slidenum">
              <a:rPr lang="en-US" smtClean="0"/>
              <a:pPr>
                <a:defRPr/>
              </a:pPr>
              <a:t>20</a:t>
            </a:fld>
            <a:endParaRPr lang="en-US" dirty="0"/>
          </a:p>
        </p:txBody>
      </p:sp>
      <p:sp>
        <p:nvSpPr>
          <p:cNvPr id="5" name="TextBox 4"/>
          <p:cNvSpPr txBox="1"/>
          <p:nvPr/>
        </p:nvSpPr>
        <p:spPr>
          <a:xfrm>
            <a:off x="2438400" y="6172200"/>
            <a:ext cx="3886200" cy="461665"/>
          </a:xfrm>
          <a:prstGeom prst="rect">
            <a:avLst/>
          </a:prstGeom>
          <a:noFill/>
        </p:spPr>
        <p:txBody>
          <a:bodyPr wrap="square" rtlCol="0">
            <a:spAutoFit/>
          </a:bodyPr>
          <a:lstStyle/>
          <a:p>
            <a:r>
              <a:rPr lang="en-US" sz="2400" dirty="0" smtClean="0"/>
              <a:t>  </a:t>
            </a:r>
            <a:r>
              <a:rPr lang="en-IN" sz="2400" i="1" dirty="0" smtClean="0">
                <a:latin typeface="Californian FB" pitchFamily="18" charset="0"/>
              </a:rPr>
              <a:t>©2009 </a:t>
            </a:r>
            <a:r>
              <a:rPr lang="en-IN" sz="2400" i="1" dirty="0" err="1" smtClean="0">
                <a:latin typeface="Californian FB" pitchFamily="18" charset="0"/>
              </a:rPr>
              <a:t>Girijaa</a:t>
            </a:r>
            <a:r>
              <a:rPr lang="en-IN" sz="2400" i="1" dirty="0" smtClean="0">
                <a:latin typeface="Californian FB" pitchFamily="18" charset="0"/>
              </a:rPr>
              <a:t> </a:t>
            </a:r>
            <a:r>
              <a:rPr lang="en-IN" sz="2400" i="1" dirty="0" err="1" smtClean="0">
                <a:latin typeface="Californian FB" pitchFamily="18" charset="0"/>
              </a:rPr>
              <a:t>Upadhyay</a:t>
            </a:r>
            <a:endParaRPr lang="en-IN" sz="2400" dirty="0"/>
          </a:p>
        </p:txBody>
      </p:sp>
      <p:pic>
        <p:nvPicPr>
          <p:cNvPr id="8" name="Picture 2" descr="C:\Users\girijaa\Pictures\SUNTOOK PIX 15 AUG 2010\suntook shortlisted\Suntook tiff files\Buddha for ashoak tiff.tif"/>
          <p:cNvPicPr>
            <a:picLocks noChangeAspect="1" noChangeArrowheads="1"/>
          </p:cNvPicPr>
          <p:nvPr/>
        </p:nvPicPr>
        <p:blipFill>
          <a:blip r:embed="rId2" cstate="print"/>
          <a:srcRect/>
          <a:stretch>
            <a:fillRect/>
          </a:stretch>
        </p:blipFill>
        <p:spPr bwMode="auto">
          <a:xfrm>
            <a:off x="228600" y="2743200"/>
            <a:ext cx="1975694" cy="2667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600200"/>
            <a:ext cx="8229600" cy="4876800"/>
          </a:xfrm>
        </p:spPr>
        <p:txBody>
          <a:bodyPr>
            <a:normAutofit/>
          </a:bodyPr>
          <a:lstStyle/>
          <a:p>
            <a:pPr>
              <a:buNone/>
            </a:pPr>
            <a:r>
              <a:rPr lang="en-US" dirty="0" smtClean="0">
                <a:latin typeface="Felix Titling" pitchFamily="82" charset="0"/>
              </a:rPr>
              <a:t>  </a:t>
            </a:r>
          </a:p>
          <a:p>
            <a:pPr>
              <a:buNone/>
            </a:pPr>
            <a:r>
              <a:rPr lang="en-US" dirty="0" smtClean="0">
                <a:latin typeface="Felix Titling" pitchFamily="82" charset="0"/>
              </a:rPr>
              <a:t>……… </a:t>
            </a:r>
            <a:r>
              <a:rPr lang="en-US" sz="2800" dirty="0" smtClean="0">
                <a:latin typeface="Californian FB" pitchFamily="18" charset="0"/>
              </a:rPr>
              <a:t>and the journey</a:t>
            </a:r>
          </a:p>
          <a:p>
            <a:pPr>
              <a:buNone/>
            </a:pPr>
            <a:r>
              <a:rPr lang="en-US" sz="2800" dirty="0" smtClean="0">
                <a:latin typeface="Californian FB" pitchFamily="18" charset="0"/>
              </a:rPr>
              <a:t>                         continues………….</a:t>
            </a:r>
          </a:p>
          <a:p>
            <a:pPr>
              <a:buNone/>
            </a:pPr>
            <a:endParaRPr lang="en-US" dirty="0" smtClean="0"/>
          </a:p>
          <a:p>
            <a:pPr>
              <a:buNone/>
            </a:pPr>
            <a:r>
              <a:rPr lang="en-US" sz="1800" dirty="0" smtClean="0">
                <a:effectLst/>
                <a:latin typeface="Californian FB" pitchFamily="18" charset="0"/>
              </a:rPr>
              <a:t>                                                          Thank You.</a:t>
            </a:r>
          </a:p>
          <a:p>
            <a:pPr>
              <a:buNone/>
            </a:pPr>
            <a:r>
              <a:rPr lang="en-US" dirty="0" smtClean="0">
                <a:effectLst/>
                <a:latin typeface="Californian FB" pitchFamily="18" charset="0"/>
              </a:rPr>
              <a:t>                </a:t>
            </a:r>
            <a:r>
              <a:rPr lang="en-US" sz="2000" dirty="0" smtClean="0">
                <a:effectLst/>
                <a:latin typeface="Californian FB" pitchFamily="18" charset="0"/>
              </a:rPr>
              <a:t>© </a:t>
            </a:r>
            <a:r>
              <a:rPr lang="en-US" sz="2000" dirty="0" err="1" smtClean="0">
                <a:effectLst/>
                <a:latin typeface="Californian FB" pitchFamily="18" charset="0"/>
              </a:rPr>
              <a:t>Girijaa</a:t>
            </a:r>
            <a:r>
              <a:rPr lang="en-US" sz="2000" dirty="0" smtClean="0">
                <a:effectLst/>
                <a:latin typeface="Californian FB" pitchFamily="18" charset="0"/>
              </a:rPr>
              <a:t> </a:t>
            </a:r>
            <a:r>
              <a:rPr lang="en-US" sz="2000" dirty="0" err="1" smtClean="0">
                <a:effectLst/>
                <a:latin typeface="Californian FB" pitchFamily="18" charset="0"/>
              </a:rPr>
              <a:t>Upadhyay</a:t>
            </a:r>
            <a:r>
              <a:rPr lang="en-US" sz="2000" dirty="0" smtClean="0">
                <a:effectLst/>
                <a:latin typeface="Californian FB" pitchFamily="18" charset="0"/>
              </a:rPr>
              <a:t>  . All Rights Reserved.</a:t>
            </a:r>
          </a:p>
          <a:p>
            <a:pPr>
              <a:buNone/>
            </a:pPr>
            <a:r>
              <a:rPr lang="en-IN" sz="2000" i="1" dirty="0" smtClean="0"/>
              <a:t>      </a:t>
            </a:r>
            <a:r>
              <a:rPr lang="en-IN" sz="2000" i="1" dirty="0" smtClean="0">
                <a:latin typeface="Californian FB" pitchFamily="18" charset="0"/>
              </a:rPr>
              <a:t>This  presentation is intended for the designated recipient and purpose only This  presentation and its contents are not to be reported or copied  or made available to others. </a:t>
            </a:r>
            <a:r>
              <a:rPr lang="en-US" sz="2000" dirty="0" smtClean="0">
                <a:latin typeface="Californian FB" pitchFamily="18" charset="0"/>
              </a:rPr>
              <a:t/>
            </a:r>
            <a:br>
              <a:rPr lang="en-US" sz="2000" dirty="0" smtClean="0">
                <a:latin typeface="Californian FB" pitchFamily="18" charset="0"/>
              </a:rPr>
            </a:br>
            <a:endParaRPr lang="en-US" sz="2000" dirty="0" smtClean="0">
              <a:latin typeface="Californian FB" pitchFamily="18" charset="0"/>
            </a:endParaRPr>
          </a:p>
          <a:p>
            <a:pPr>
              <a:buNone/>
            </a:pPr>
            <a:endParaRPr lang="en-IN" sz="2000" dirty="0">
              <a:latin typeface="Californian FB" pitchFamily="18" charset="0"/>
            </a:endParaRPr>
          </a:p>
        </p:txBody>
      </p:sp>
      <p:sp>
        <p:nvSpPr>
          <p:cNvPr id="4" name="Slide Number Placeholder 3"/>
          <p:cNvSpPr>
            <a:spLocks noGrp="1"/>
          </p:cNvSpPr>
          <p:nvPr>
            <p:ph type="sldNum" sz="quarter" idx="12"/>
          </p:nvPr>
        </p:nvSpPr>
        <p:spPr/>
        <p:txBody>
          <a:bodyPr/>
          <a:lstStyle/>
          <a:p>
            <a:pPr>
              <a:defRPr/>
            </a:pPr>
            <a:fld id="{67886191-B374-43D5-90FD-A314CF383707}"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5" name="Rectangle 5"/>
          <p:cNvSpPr>
            <a:spLocks noGrp="1" noChangeArrowheads="1"/>
          </p:cNvSpPr>
          <p:nvPr>
            <p:ph type="title"/>
          </p:nvPr>
        </p:nvSpPr>
        <p:spPr>
          <a:xfrm>
            <a:off x="533400" y="0"/>
            <a:ext cx="8229600" cy="609600"/>
          </a:xfrm>
        </p:spPr>
        <p:txBody>
          <a:bodyPr rtlCol="0">
            <a:normAutofit/>
          </a:bodyPr>
          <a:lstStyle/>
          <a:p>
            <a:pPr eaLnBrk="1" fontAlgn="auto" hangingPunct="1">
              <a:spcAft>
                <a:spcPts val="0"/>
              </a:spcAft>
              <a:defRPr/>
            </a:pPr>
            <a:r>
              <a:rPr lang="el-GR" sz="3200" dirty="0" smtClean="0">
                <a:latin typeface="Californian FB" pitchFamily="18" charset="0"/>
              </a:rPr>
              <a:t>ΔΩ</a:t>
            </a:r>
            <a:r>
              <a:rPr lang="el-GR" sz="3200" dirty="0" smtClean="0">
                <a:latin typeface="Californian FB" pitchFamily="18" charset="0"/>
                <a:cs typeface="Kalinga"/>
              </a:rPr>
              <a:t>¶॥</a:t>
            </a:r>
            <a:r>
              <a:rPr lang="or-IN" sz="3200" dirty="0" smtClean="0">
                <a:latin typeface="Kalinga"/>
              </a:rPr>
              <a:t>ଐ୭</a:t>
            </a:r>
            <a:r>
              <a:rPr lang="or-IN" sz="3200" dirty="0" smtClean="0">
                <a:latin typeface="French Script MT"/>
              </a:rPr>
              <a:t>≈</a:t>
            </a:r>
            <a:r>
              <a:rPr lang="el-GR" sz="3200" dirty="0" smtClean="0">
                <a:latin typeface="Californian FB" pitchFamily="18" charset="0"/>
              </a:rPr>
              <a:t>•</a:t>
            </a:r>
            <a:r>
              <a:rPr lang="or-IN" sz="3200" dirty="0" smtClean="0">
                <a:latin typeface="Papyrus"/>
              </a:rPr>
              <a:t>√</a:t>
            </a:r>
            <a:r>
              <a:rPr lang="en-US" sz="3200" dirty="0" smtClean="0">
                <a:latin typeface="Californian FB" pitchFamily="18" charset="0"/>
              </a:rPr>
              <a:t>¤</a:t>
            </a:r>
            <a:r>
              <a:rPr lang="el-GR" sz="3200" dirty="0" smtClean="0"/>
              <a:t>θΩδ</a:t>
            </a:r>
            <a:r>
              <a:rPr lang="el-GR" sz="3200" dirty="0" smtClean="0">
                <a:latin typeface="Gulim"/>
                <a:ea typeface="Gulim"/>
              </a:rPr>
              <a:t>≪≫♪♬</a:t>
            </a:r>
            <a:r>
              <a:rPr lang="en-US" sz="3200" dirty="0" smtClean="0">
                <a:latin typeface="Californian FB" pitchFamily="18" charset="0"/>
              </a:rPr>
              <a:t>∞</a:t>
            </a:r>
          </a:p>
        </p:txBody>
      </p:sp>
      <p:sp>
        <p:nvSpPr>
          <p:cNvPr id="87043" name="Content Placeholder 5"/>
          <p:cNvSpPr>
            <a:spLocks noGrp="1"/>
          </p:cNvSpPr>
          <p:nvPr>
            <p:ph idx="1"/>
          </p:nvPr>
        </p:nvSpPr>
        <p:spPr>
          <a:xfrm>
            <a:off x="533400" y="533400"/>
            <a:ext cx="8153400" cy="6324600"/>
          </a:xfrm>
        </p:spPr>
        <p:txBody>
          <a:bodyPr/>
          <a:lstStyle/>
          <a:p>
            <a:pPr algn="just" eaLnBrk="1" hangingPunct="1">
              <a:buFont typeface="Arial" charset="0"/>
              <a:buNone/>
            </a:pPr>
            <a:r>
              <a:rPr lang="en-US" sz="1600" i="1" dirty="0" smtClean="0">
                <a:latin typeface="Californian FB" pitchFamily="18" charset="0"/>
              </a:rPr>
              <a:t> </a:t>
            </a:r>
            <a:r>
              <a:rPr lang="en-US" sz="2800" i="1" dirty="0" smtClean="0">
                <a:latin typeface="Californian FB" pitchFamily="18" charset="0"/>
              </a:rPr>
              <a:t>From  the Artist’s sketchbooks-</a:t>
            </a:r>
          </a:p>
          <a:p>
            <a:pPr algn="just" eaLnBrk="1" hangingPunct="1">
              <a:buFont typeface="Arial" charset="0"/>
              <a:buNone/>
            </a:pPr>
            <a:r>
              <a:rPr lang="en-US" sz="2800" i="1" dirty="0" smtClean="0">
                <a:latin typeface="Californian FB" pitchFamily="18" charset="0"/>
              </a:rPr>
              <a:t>      Some of proposed Compositions - Visual amalgams of scientific motifs, human condition &amp; experiences, of </a:t>
            </a:r>
            <a:r>
              <a:rPr lang="en-US" sz="2800" i="1" dirty="0" err="1" smtClean="0">
                <a:latin typeface="Californian FB" pitchFamily="18" charset="0"/>
              </a:rPr>
              <a:t>supremo</a:t>
            </a:r>
            <a:r>
              <a:rPr lang="en-US" sz="2800" i="1" dirty="0" smtClean="0">
                <a:latin typeface="Californian FB" pitchFamily="18" charset="0"/>
              </a:rPr>
              <a:t> </a:t>
            </a:r>
            <a:r>
              <a:rPr lang="en-US" sz="2800" i="1" dirty="0" err="1" smtClean="0">
                <a:latin typeface="Californian FB" pitchFamily="18" charset="0"/>
              </a:rPr>
              <a:t>uno</a:t>
            </a:r>
            <a:r>
              <a:rPr lang="en-US" sz="2800" i="1" dirty="0" smtClean="0">
                <a:latin typeface="Californian FB" pitchFamily="18" charset="0"/>
              </a:rPr>
              <a:t>-Nature, of Mind and Matter.</a:t>
            </a:r>
          </a:p>
          <a:p>
            <a:pPr algn="just" eaLnBrk="1" hangingPunct="1">
              <a:buFont typeface="Arial" charset="0"/>
              <a:buNone/>
            </a:pPr>
            <a:r>
              <a:rPr lang="en-US" sz="2800" i="1" dirty="0" smtClean="0">
                <a:latin typeface="Californian FB" pitchFamily="18" charset="0"/>
              </a:rPr>
              <a:t>The Dark Room  -              Collage in </a:t>
            </a:r>
            <a:r>
              <a:rPr lang="en-US" sz="2800" i="1" dirty="0" err="1" smtClean="0">
                <a:latin typeface="Californian FB" pitchFamily="18" charset="0"/>
              </a:rPr>
              <a:t>acryllic</a:t>
            </a:r>
            <a:r>
              <a:rPr lang="en-US" sz="2800" i="1" dirty="0" smtClean="0">
                <a:latin typeface="Californian FB" pitchFamily="18" charset="0"/>
              </a:rPr>
              <a:t> and metal</a:t>
            </a:r>
          </a:p>
          <a:p>
            <a:pPr algn="just" eaLnBrk="1" hangingPunct="1">
              <a:buFont typeface="Arial" charset="0"/>
              <a:buNone/>
            </a:pPr>
            <a:r>
              <a:rPr lang="en-US" sz="2800" i="1" dirty="0" smtClean="0">
                <a:latin typeface="Californian FB" pitchFamily="18" charset="0"/>
              </a:rPr>
              <a:t>Water  For Life  Series – Mixed media-   </a:t>
            </a:r>
            <a:r>
              <a:rPr lang="en-US" sz="2800" i="1" dirty="0" err="1" smtClean="0">
                <a:latin typeface="Californian FB" pitchFamily="18" charset="0"/>
              </a:rPr>
              <a:t>acryllic</a:t>
            </a:r>
            <a:r>
              <a:rPr lang="en-US" sz="2800" i="1" dirty="0" smtClean="0">
                <a:latin typeface="Californian FB" pitchFamily="18" charset="0"/>
              </a:rPr>
              <a:t> and clay, </a:t>
            </a:r>
          </a:p>
          <a:p>
            <a:pPr algn="just" eaLnBrk="1" hangingPunct="1">
              <a:buFont typeface="Arial" charset="0"/>
              <a:buNone/>
            </a:pPr>
            <a:r>
              <a:rPr lang="en-US" sz="2800" i="1" dirty="0" smtClean="0">
                <a:latin typeface="Californian FB" pitchFamily="18" charset="0"/>
              </a:rPr>
              <a:t>                                                   Multi media , digital art and </a:t>
            </a:r>
            <a:r>
              <a:rPr lang="en-US" sz="2800" i="1" dirty="0" err="1" smtClean="0">
                <a:latin typeface="Californian FB" pitchFamily="18" charset="0"/>
              </a:rPr>
              <a:t>acryllic</a:t>
            </a:r>
            <a:endParaRPr lang="en-US" sz="2800" i="1" dirty="0" smtClean="0">
              <a:latin typeface="Californian FB" pitchFamily="18" charset="0"/>
            </a:endParaRPr>
          </a:p>
          <a:p>
            <a:pPr algn="just" eaLnBrk="1" hangingPunct="1">
              <a:buFont typeface="Arial" charset="0"/>
              <a:buNone/>
            </a:pPr>
            <a:r>
              <a:rPr lang="en-US" sz="2800" i="1" dirty="0" smtClean="0">
                <a:latin typeface="Californian FB" pitchFamily="18" charset="0"/>
              </a:rPr>
              <a:t>The </a:t>
            </a:r>
            <a:r>
              <a:rPr lang="en-US" sz="2800" i="1" dirty="0" err="1" smtClean="0">
                <a:latin typeface="Californian FB" pitchFamily="18" charset="0"/>
              </a:rPr>
              <a:t>Revellers</a:t>
            </a:r>
            <a:r>
              <a:rPr lang="en-US" sz="2800" i="1" dirty="0" smtClean="0">
                <a:latin typeface="Californian FB" pitchFamily="18" charset="0"/>
              </a:rPr>
              <a:t>                       -   Sculpture in  </a:t>
            </a:r>
            <a:r>
              <a:rPr lang="en-US" sz="2800" i="1" dirty="0" err="1" smtClean="0">
                <a:latin typeface="Californian FB" pitchFamily="18" charset="0"/>
              </a:rPr>
              <a:t>acryllic</a:t>
            </a:r>
            <a:r>
              <a:rPr lang="en-US" sz="2800" i="1" dirty="0" smtClean="0">
                <a:latin typeface="Californian FB" pitchFamily="18" charset="0"/>
              </a:rPr>
              <a:t>/metal</a:t>
            </a:r>
          </a:p>
          <a:p>
            <a:pPr algn="just" eaLnBrk="1" hangingPunct="1">
              <a:buFont typeface="Arial" charset="0"/>
              <a:buNone/>
            </a:pPr>
            <a:r>
              <a:rPr lang="en-US" sz="2800" i="1" dirty="0" err="1" smtClean="0">
                <a:latin typeface="Californian FB" pitchFamily="18" charset="0"/>
              </a:rPr>
              <a:t>Jal</a:t>
            </a:r>
            <a:r>
              <a:rPr lang="en-US" sz="2800" i="1" dirty="0" smtClean="0">
                <a:latin typeface="Californian FB" pitchFamily="18" charset="0"/>
              </a:rPr>
              <a:t> </a:t>
            </a:r>
            <a:r>
              <a:rPr lang="en-US" sz="2800" i="1" dirty="0" err="1" smtClean="0">
                <a:latin typeface="Californian FB" pitchFamily="18" charset="0"/>
              </a:rPr>
              <a:t>yatra</a:t>
            </a:r>
            <a:r>
              <a:rPr lang="en-US" sz="2800" i="1" dirty="0" smtClean="0">
                <a:latin typeface="Californian FB" pitchFamily="18" charset="0"/>
              </a:rPr>
              <a:t>-                               -Multi media- Collage  in  metal, wood;</a:t>
            </a:r>
          </a:p>
          <a:p>
            <a:pPr algn="just" eaLnBrk="1" hangingPunct="1">
              <a:buFont typeface="Arial" charset="0"/>
              <a:buNone/>
            </a:pPr>
            <a:r>
              <a:rPr lang="en-US" sz="2800" i="1" dirty="0" smtClean="0">
                <a:latin typeface="Californian FB" pitchFamily="18" charset="0"/>
              </a:rPr>
              <a:t>                                                   inspired by Smetana’s Die  </a:t>
            </a:r>
            <a:r>
              <a:rPr lang="en-US" sz="2800" i="1" dirty="0" err="1" smtClean="0">
                <a:latin typeface="Californian FB" pitchFamily="18" charset="0"/>
              </a:rPr>
              <a:t>Moldau</a:t>
            </a:r>
            <a:endParaRPr lang="en-US" sz="2800" i="1" dirty="0" smtClean="0">
              <a:latin typeface="Californian FB" pitchFamily="18" charset="0"/>
            </a:endParaRPr>
          </a:p>
          <a:p>
            <a:pPr algn="just" eaLnBrk="1" hangingPunct="1">
              <a:buFont typeface="Arial" charset="0"/>
              <a:buNone/>
            </a:pPr>
            <a:r>
              <a:rPr lang="en-US" sz="2800" i="1" dirty="0" err="1" smtClean="0">
                <a:latin typeface="Californian FB" pitchFamily="18" charset="0"/>
              </a:rPr>
              <a:t>Endeavours</a:t>
            </a:r>
            <a:r>
              <a:rPr lang="en-US" sz="2800" i="1" dirty="0" smtClean="0">
                <a:latin typeface="Californian FB" pitchFamily="18" charset="0"/>
              </a:rPr>
              <a:t>                       - pen and ink on paper</a:t>
            </a:r>
          </a:p>
          <a:p>
            <a:pPr algn="just" eaLnBrk="1" hangingPunct="1">
              <a:buFont typeface="Arial" charset="0"/>
              <a:buNone/>
            </a:pPr>
            <a:r>
              <a:rPr lang="en-US" sz="2800" i="1" dirty="0" smtClean="0">
                <a:latin typeface="Californian FB" pitchFamily="18" charset="0"/>
              </a:rPr>
              <a:t>                                                            &amp; ……….</a:t>
            </a:r>
          </a:p>
          <a:p>
            <a:pPr algn="just" eaLnBrk="1" hangingPunct="1">
              <a:buFont typeface="Arial" charset="0"/>
              <a:buNone/>
            </a:pPr>
            <a:endParaRPr lang="en-US" sz="2800" i="1" dirty="0" smtClean="0">
              <a:latin typeface="Californian FB" pitchFamily="18" charset="0"/>
            </a:endParaRPr>
          </a:p>
          <a:p>
            <a:pPr algn="just" eaLnBrk="1" hangingPunct="1">
              <a:buFont typeface="Arial" charset="0"/>
              <a:buNone/>
            </a:pPr>
            <a:endParaRPr lang="en-US" sz="2800" i="1" dirty="0" smtClean="0">
              <a:latin typeface="Californian FB" pitchFamily="18" charset="0"/>
            </a:endParaRPr>
          </a:p>
          <a:p>
            <a:pPr algn="just" eaLnBrk="1" hangingPunct="1">
              <a:buFont typeface="Arial" charset="0"/>
              <a:buNone/>
            </a:pPr>
            <a:r>
              <a:rPr lang="en-US" sz="2800" i="1" dirty="0" smtClean="0">
                <a:latin typeface="Californian FB" pitchFamily="18" charset="0"/>
              </a:rPr>
              <a:t>                                                                                                                                                                                                    </a:t>
            </a:r>
            <a:r>
              <a:rPr lang="en-US" sz="1600" i="1" dirty="0" smtClean="0">
                <a:latin typeface="Californian FB" pitchFamily="18" charset="0"/>
              </a:rPr>
              <a:t>                                                                                                                                      </a:t>
            </a:r>
            <a:endParaRPr lang="en-IN" sz="1600" dirty="0" smtClean="0">
              <a:latin typeface="Californian FB" pitchFamily="18" charset="0"/>
            </a:endParaRPr>
          </a:p>
          <a:p>
            <a:pPr algn="just" eaLnBrk="1" hangingPunct="1">
              <a:buFont typeface="Arial" charset="0"/>
              <a:buNone/>
            </a:pPr>
            <a:endParaRPr lang="en-IN" sz="1600" dirty="0" smtClean="0">
              <a:latin typeface="Californian FB" pitchFamily="18" charset="0"/>
            </a:endParaRPr>
          </a:p>
        </p:txBody>
      </p:sp>
      <p:sp>
        <p:nvSpPr>
          <p:cNvPr id="8" name="Rectangle 7"/>
          <p:cNvSpPr/>
          <p:nvPr/>
        </p:nvSpPr>
        <p:spPr>
          <a:xfrm>
            <a:off x="6553200" y="6172200"/>
            <a:ext cx="2502608" cy="400110"/>
          </a:xfrm>
          <a:prstGeom prst="rect">
            <a:avLst/>
          </a:prstGeom>
        </p:spPr>
        <p:txBody>
          <a:bodyPr wrap="none">
            <a:spAutoFit/>
          </a:bodyPr>
          <a:lstStyle/>
          <a:p>
            <a:r>
              <a:rPr lang="en-US" dirty="0" smtClean="0">
                <a:solidFill>
                  <a:srgbClr val="9999FF"/>
                </a:solidFill>
              </a:rPr>
              <a:t> </a:t>
            </a:r>
            <a:r>
              <a:rPr lang="en-IN" sz="2000" i="1" dirty="0" smtClean="0">
                <a:latin typeface="Californian FB" pitchFamily="18" charset="0"/>
              </a:rPr>
              <a:t>©2010 </a:t>
            </a:r>
            <a:r>
              <a:rPr lang="en-IN" sz="2000" i="1" dirty="0" err="1" smtClean="0">
                <a:latin typeface="Californian FB" pitchFamily="18" charset="0"/>
              </a:rPr>
              <a:t>Girijaa</a:t>
            </a:r>
            <a:r>
              <a:rPr lang="en-IN" sz="2000" i="1" dirty="0" smtClean="0">
                <a:latin typeface="Californian FB" pitchFamily="18" charset="0"/>
              </a:rPr>
              <a:t> </a:t>
            </a:r>
            <a:r>
              <a:rPr lang="en-IN" sz="2000" i="1" dirty="0" err="1" smtClean="0">
                <a:latin typeface="Californian FB" pitchFamily="18" charset="0"/>
              </a:rPr>
              <a:t>Upadhyay</a:t>
            </a:r>
            <a:endParaRPr lang="en-IN" sz="20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229600" cy="533401"/>
          </a:xfrm>
        </p:spPr>
        <p:txBody>
          <a:bodyPr>
            <a:normAutofit fontScale="90000"/>
          </a:bodyPr>
          <a:lstStyle/>
          <a:p>
            <a:pPr algn="ctr">
              <a:defRPr/>
            </a:pPr>
            <a:r>
              <a:rPr lang="en-IN" sz="2800" i="1" dirty="0" smtClean="0">
                <a:effectLst/>
                <a:latin typeface="Californian FB" pitchFamily="18" charset="0"/>
              </a:rPr>
              <a:t/>
            </a:r>
            <a:br>
              <a:rPr lang="en-IN" sz="2800" i="1" dirty="0" smtClean="0">
                <a:effectLst/>
                <a:latin typeface="Californian FB" pitchFamily="18" charset="0"/>
              </a:rPr>
            </a:br>
            <a:r>
              <a:rPr lang="en-IN" sz="2800" i="1" dirty="0" smtClean="0">
                <a:effectLst/>
                <a:latin typeface="Californian FB" pitchFamily="18" charset="0"/>
              </a:rPr>
              <a:t/>
            </a:r>
            <a:br>
              <a:rPr lang="en-IN" sz="2800" i="1" dirty="0" smtClean="0">
                <a:effectLst/>
                <a:latin typeface="Californian FB" pitchFamily="18" charset="0"/>
              </a:rPr>
            </a:br>
            <a:r>
              <a:rPr lang="en-IN" sz="2800" i="1" dirty="0" smtClean="0">
                <a:effectLst/>
                <a:latin typeface="Californian FB" pitchFamily="18" charset="0"/>
              </a:rPr>
              <a:t/>
            </a:r>
            <a:br>
              <a:rPr lang="en-IN" sz="2800" i="1" dirty="0" smtClean="0">
                <a:effectLst/>
                <a:latin typeface="Californian FB" pitchFamily="18" charset="0"/>
              </a:rPr>
            </a:br>
            <a:r>
              <a:rPr lang="en-IN" sz="2800" i="1" dirty="0" smtClean="0">
                <a:effectLst/>
                <a:latin typeface="Californian FB" pitchFamily="18" charset="0"/>
              </a:rPr>
              <a:t/>
            </a:r>
            <a:br>
              <a:rPr lang="en-IN" sz="2800" i="1" dirty="0" smtClean="0">
                <a:effectLst/>
                <a:latin typeface="Californian FB" pitchFamily="18" charset="0"/>
              </a:rPr>
            </a:br>
            <a:r>
              <a:rPr lang="en-IN" sz="2800" i="1" dirty="0" smtClean="0">
                <a:effectLst/>
                <a:latin typeface="Californian FB" pitchFamily="18" charset="0"/>
              </a:rPr>
              <a:t/>
            </a:r>
            <a:br>
              <a:rPr lang="en-IN" sz="2800" i="1" dirty="0" smtClean="0">
                <a:effectLst/>
                <a:latin typeface="Californian FB" pitchFamily="18" charset="0"/>
              </a:rPr>
            </a:br>
            <a:r>
              <a:rPr lang="en-IN" sz="2800" i="1" dirty="0" smtClean="0">
                <a:effectLst/>
                <a:latin typeface="Californian FB" pitchFamily="18" charset="0"/>
              </a:rPr>
              <a:t/>
            </a:r>
            <a:br>
              <a:rPr lang="en-IN" sz="2800" i="1" dirty="0" smtClean="0">
                <a:effectLst/>
                <a:latin typeface="Californian FB" pitchFamily="18" charset="0"/>
              </a:rPr>
            </a:br>
            <a:r>
              <a:rPr lang="en-IN" sz="2800" i="1" dirty="0" smtClean="0">
                <a:effectLst/>
                <a:latin typeface="Californian FB" pitchFamily="18" charset="0"/>
              </a:rPr>
              <a:t/>
            </a:r>
            <a:br>
              <a:rPr lang="en-IN" sz="2800" i="1" dirty="0" smtClean="0">
                <a:effectLst/>
                <a:latin typeface="Californian FB" pitchFamily="18" charset="0"/>
              </a:rPr>
            </a:br>
            <a:r>
              <a:rPr lang="en-IN" sz="2800" i="1" dirty="0" smtClean="0">
                <a:effectLst/>
                <a:latin typeface="Californian FB" pitchFamily="18" charset="0"/>
              </a:rPr>
              <a:t/>
            </a:r>
            <a:br>
              <a:rPr lang="en-IN" sz="2800" i="1" dirty="0" smtClean="0">
                <a:effectLst/>
                <a:latin typeface="Californian FB" pitchFamily="18" charset="0"/>
              </a:rPr>
            </a:br>
            <a:r>
              <a:rPr lang="en-IN" sz="2800" i="1" dirty="0" smtClean="0">
                <a:effectLst/>
                <a:latin typeface="Californian FB" pitchFamily="18" charset="0"/>
              </a:rPr>
              <a:t/>
            </a:r>
            <a:br>
              <a:rPr lang="en-IN" sz="2800" i="1" dirty="0" smtClean="0">
                <a:effectLst/>
                <a:latin typeface="Californian FB" pitchFamily="18" charset="0"/>
              </a:rPr>
            </a:br>
            <a:r>
              <a:rPr lang="en-IN" sz="2800" i="1" dirty="0" smtClean="0">
                <a:effectLst/>
                <a:latin typeface="Californian FB" pitchFamily="18" charset="0"/>
              </a:rPr>
              <a:t/>
            </a:r>
            <a:br>
              <a:rPr lang="en-IN" sz="2800" i="1" dirty="0" smtClean="0">
                <a:effectLst/>
                <a:latin typeface="Californian FB" pitchFamily="18" charset="0"/>
              </a:rPr>
            </a:br>
            <a:r>
              <a:rPr lang="en-IN" sz="2800" i="1" dirty="0" smtClean="0">
                <a:effectLst/>
                <a:latin typeface="Californian FB" pitchFamily="18" charset="0"/>
              </a:rPr>
              <a:t/>
            </a:r>
            <a:br>
              <a:rPr lang="en-IN" sz="2800" i="1" dirty="0" smtClean="0">
                <a:effectLst/>
                <a:latin typeface="Californian FB" pitchFamily="18" charset="0"/>
              </a:rPr>
            </a:br>
            <a:r>
              <a:rPr lang="en-IN" sz="2800" i="1" dirty="0" smtClean="0">
                <a:effectLst/>
                <a:latin typeface="Californian FB" pitchFamily="18" charset="0"/>
              </a:rPr>
              <a:t/>
            </a:r>
            <a:br>
              <a:rPr lang="en-IN" sz="2800" i="1" dirty="0" smtClean="0">
                <a:effectLst/>
                <a:latin typeface="Californian FB" pitchFamily="18" charset="0"/>
              </a:rPr>
            </a:br>
            <a:r>
              <a:rPr lang="en-IN" sz="2800" i="1" dirty="0" smtClean="0">
                <a:effectLst/>
                <a:latin typeface="Californian FB" pitchFamily="18" charset="0"/>
              </a:rPr>
              <a:t/>
            </a:r>
            <a:br>
              <a:rPr lang="en-IN" sz="2800" i="1" dirty="0" smtClean="0">
                <a:effectLst/>
                <a:latin typeface="Californian FB" pitchFamily="18" charset="0"/>
              </a:rPr>
            </a:br>
            <a:r>
              <a:rPr lang="en-US" sz="2800" dirty="0" smtClean="0">
                <a:latin typeface="Felix Titling" pitchFamily="82" charset="0"/>
              </a:rPr>
              <a:t> </a:t>
            </a:r>
            <a:br>
              <a:rPr lang="en-US" sz="2800" dirty="0" smtClean="0">
                <a:latin typeface="Felix Titling" pitchFamily="82" charset="0"/>
              </a:rPr>
            </a:br>
            <a:r>
              <a:rPr lang="en-US" sz="2800" dirty="0" smtClean="0">
                <a:solidFill>
                  <a:schemeClr val="tx2">
                    <a:lumMod val="50000"/>
                  </a:schemeClr>
                </a:solidFill>
                <a:latin typeface="Felix Titling" pitchFamily="82" charset="0"/>
              </a:rPr>
              <a:t>             </a:t>
            </a:r>
            <a:br>
              <a:rPr lang="en-US" sz="2800" dirty="0" smtClean="0">
                <a:solidFill>
                  <a:schemeClr val="tx2">
                    <a:lumMod val="50000"/>
                  </a:schemeClr>
                </a:solidFill>
                <a:latin typeface="Felix Titling" pitchFamily="82" charset="0"/>
              </a:rPr>
            </a:br>
            <a:r>
              <a:rPr lang="en-US" sz="2800" dirty="0" smtClean="0">
                <a:solidFill>
                  <a:schemeClr val="tx2">
                    <a:lumMod val="50000"/>
                  </a:schemeClr>
                </a:solidFill>
                <a:latin typeface="Felix Titling" pitchFamily="82" charset="0"/>
              </a:rPr>
              <a:t>                </a:t>
            </a:r>
            <a:br>
              <a:rPr lang="en-US" sz="2800" dirty="0" smtClean="0">
                <a:solidFill>
                  <a:schemeClr val="tx2">
                    <a:lumMod val="50000"/>
                  </a:schemeClr>
                </a:solidFill>
                <a:latin typeface="Felix Titling" pitchFamily="82" charset="0"/>
              </a:rPr>
            </a:br>
            <a:r>
              <a:rPr lang="en-US" sz="2800" dirty="0" smtClean="0">
                <a:solidFill>
                  <a:schemeClr val="tx2">
                    <a:lumMod val="50000"/>
                  </a:schemeClr>
                </a:solidFill>
                <a:latin typeface="Felix Titling" pitchFamily="82" charset="0"/>
              </a:rPr>
              <a:t>                </a:t>
            </a:r>
            <a:br>
              <a:rPr lang="en-US" sz="2800" dirty="0" smtClean="0">
                <a:solidFill>
                  <a:schemeClr val="tx2">
                    <a:lumMod val="50000"/>
                  </a:schemeClr>
                </a:solidFill>
                <a:latin typeface="Felix Titling" pitchFamily="82" charset="0"/>
              </a:rPr>
            </a:br>
            <a:r>
              <a:rPr lang="en-US" sz="2800" dirty="0" smtClean="0">
                <a:solidFill>
                  <a:schemeClr val="tx2">
                    <a:lumMod val="50000"/>
                  </a:schemeClr>
                </a:solidFill>
                <a:latin typeface="Felix Titling" pitchFamily="82" charset="0"/>
              </a:rPr>
              <a:t>SUBCONSCIOUS  RECALL  IN 3D</a:t>
            </a:r>
            <a:r>
              <a:rPr lang="en-IN" sz="2800" i="1" dirty="0" smtClean="0">
                <a:solidFill>
                  <a:schemeClr val="tx2">
                    <a:lumMod val="50000"/>
                  </a:schemeClr>
                </a:solidFill>
                <a:effectLst/>
                <a:latin typeface="Californian FB" pitchFamily="18" charset="0"/>
              </a:rPr>
              <a:t> </a:t>
            </a:r>
            <a:r>
              <a:rPr lang="en-US" sz="2800" dirty="0" smtClean="0">
                <a:latin typeface="Felix Titling" pitchFamily="82" charset="0"/>
              </a:rPr>
              <a:t/>
            </a:r>
            <a:br>
              <a:rPr lang="en-US" sz="2800" dirty="0" smtClean="0">
                <a:latin typeface="Felix Titling" pitchFamily="82" charset="0"/>
              </a:rPr>
            </a:br>
            <a:r>
              <a:rPr lang="en-IN" sz="2800" i="1" dirty="0" smtClean="0">
                <a:effectLst/>
                <a:latin typeface="Californian FB" pitchFamily="18" charset="0"/>
              </a:rPr>
              <a:t/>
            </a:r>
            <a:br>
              <a:rPr lang="en-IN" sz="2800" i="1" dirty="0" smtClean="0">
                <a:effectLst/>
                <a:latin typeface="Californian FB" pitchFamily="18" charset="0"/>
              </a:rPr>
            </a:br>
            <a:r>
              <a:rPr lang="en-IN" sz="2700" i="1" dirty="0" smtClean="0">
                <a:solidFill>
                  <a:schemeClr val="tx1"/>
                </a:solidFill>
                <a:effectLst/>
                <a:latin typeface="Californian FB" pitchFamily="18" charset="0"/>
              </a:rPr>
              <a:t>The sculptures presented here are: </a:t>
            </a:r>
            <a:r>
              <a:rPr lang="en-IN" sz="2700" dirty="0" smtClean="0">
                <a:solidFill>
                  <a:schemeClr val="tx1"/>
                </a:solidFill>
                <a:effectLst/>
                <a:latin typeface="Californian FB" pitchFamily="18" charset="0"/>
              </a:rPr>
              <a:t/>
            </a:r>
            <a:br>
              <a:rPr lang="en-IN" sz="2700" dirty="0" smtClean="0">
                <a:solidFill>
                  <a:schemeClr val="tx1"/>
                </a:solidFill>
                <a:effectLst/>
                <a:latin typeface="Californian FB" pitchFamily="18" charset="0"/>
              </a:rPr>
            </a:br>
            <a:r>
              <a:rPr lang="en-IN" sz="2700" i="1" dirty="0" smtClean="0">
                <a:solidFill>
                  <a:schemeClr val="tx1"/>
                </a:solidFill>
                <a:effectLst/>
                <a:latin typeface="Californian FB" pitchFamily="18" charset="0"/>
              </a:rPr>
              <a:t>Float/ </a:t>
            </a:r>
            <a:r>
              <a:rPr lang="en-IN" sz="2700" i="1" dirty="0" err="1" smtClean="0">
                <a:solidFill>
                  <a:schemeClr val="tx1"/>
                </a:solidFill>
                <a:effectLst/>
                <a:latin typeface="Californian FB" pitchFamily="18" charset="0"/>
              </a:rPr>
              <a:t>Hydraulix</a:t>
            </a:r>
            <a:r>
              <a:rPr lang="en-IN" sz="2700" i="1" dirty="0" smtClean="0">
                <a:solidFill>
                  <a:schemeClr val="tx1"/>
                </a:solidFill>
                <a:effectLst/>
                <a:latin typeface="Californian FB" pitchFamily="18" charset="0"/>
              </a:rPr>
              <a:t> 1 and 2,                                 </a:t>
            </a:r>
            <a:r>
              <a:rPr lang="en-IN" sz="2700" i="1" dirty="0" err="1" smtClean="0">
                <a:solidFill>
                  <a:schemeClr val="tx1"/>
                </a:solidFill>
                <a:effectLst/>
                <a:latin typeface="Californian FB" pitchFamily="18" charset="0"/>
              </a:rPr>
              <a:t>Aerosync</a:t>
            </a:r>
            <a:r>
              <a:rPr lang="en-IN" sz="2700" i="1" dirty="0" smtClean="0">
                <a:solidFill>
                  <a:schemeClr val="tx1"/>
                </a:solidFill>
                <a:effectLst/>
                <a:latin typeface="Californian FB" pitchFamily="18" charset="0"/>
              </a:rPr>
              <a:t>/Ballet of the Winds,</a:t>
            </a:r>
            <a:r>
              <a:rPr lang="en-IN" sz="2700" dirty="0" smtClean="0">
                <a:solidFill>
                  <a:schemeClr val="tx1"/>
                </a:solidFill>
                <a:effectLst/>
                <a:latin typeface="Californian FB" pitchFamily="18" charset="0"/>
              </a:rPr>
              <a:t/>
            </a:r>
            <a:br>
              <a:rPr lang="en-IN" sz="2700" dirty="0" smtClean="0">
                <a:solidFill>
                  <a:schemeClr val="tx1"/>
                </a:solidFill>
                <a:effectLst/>
                <a:latin typeface="Californian FB" pitchFamily="18" charset="0"/>
              </a:rPr>
            </a:br>
            <a:r>
              <a:rPr lang="en-IN" sz="2700" i="1" dirty="0" smtClean="0">
                <a:solidFill>
                  <a:schemeClr val="tx1"/>
                </a:solidFill>
                <a:effectLst/>
                <a:latin typeface="Californian FB" pitchFamily="18" charset="0"/>
              </a:rPr>
              <a:t>Eon, </a:t>
            </a:r>
            <a:r>
              <a:rPr lang="en-IN" sz="2700" dirty="0" smtClean="0">
                <a:solidFill>
                  <a:schemeClr val="tx1"/>
                </a:solidFill>
                <a:effectLst/>
                <a:latin typeface="Californian FB" pitchFamily="18" charset="0"/>
              </a:rPr>
              <a:t/>
            </a:r>
            <a:br>
              <a:rPr lang="en-IN" sz="2700" dirty="0" smtClean="0">
                <a:solidFill>
                  <a:schemeClr val="tx1"/>
                </a:solidFill>
                <a:effectLst/>
                <a:latin typeface="Californian FB" pitchFamily="18" charset="0"/>
              </a:rPr>
            </a:br>
            <a:r>
              <a:rPr lang="en-IN" sz="2700" i="1" dirty="0" smtClean="0">
                <a:solidFill>
                  <a:schemeClr val="tx1"/>
                </a:solidFill>
                <a:effectLst/>
                <a:latin typeface="Californian FB" pitchFamily="18" charset="0"/>
              </a:rPr>
              <a:t>Atlantis Rising,                                                 </a:t>
            </a:r>
            <a:br>
              <a:rPr lang="en-IN" sz="2700" i="1" dirty="0" smtClean="0">
                <a:solidFill>
                  <a:schemeClr val="tx1"/>
                </a:solidFill>
                <a:effectLst/>
                <a:latin typeface="Californian FB" pitchFamily="18" charset="0"/>
              </a:rPr>
            </a:br>
            <a:r>
              <a:rPr lang="en-IN" sz="2700" i="1" dirty="0" smtClean="0">
                <a:solidFill>
                  <a:schemeClr val="tx1"/>
                </a:solidFill>
                <a:effectLst/>
                <a:latin typeface="Californian FB" pitchFamily="18" charset="0"/>
              </a:rPr>
              <a:t> Tree of Life,</a:t>
            </a:r>
            <a:r>
              <a:rPr lang="en-IN" sz="2700" dirty="0" smtClean="0">
                <a:solidFill>
                  <a:schemeClr val="tx1"/>
                </a:solidFill>
                <a:effectLst/>
                <a:latin typeface="Californian FB" pitchFamily="18" charset="0"/>
              </a:rPr>
              <a:t/>
            </a:r>
            <a:br>
              <a:rPr lang="en-IN" sz="2700" dirty="0" smtClean="0">
                <a:solidFill>
                  <a:schemeClr val="tx1"/>
                </a:solidFill>
                <a:effectLst/>
                <a:latin typeface="Californian FB" pitchFamily="18" charset="0"/>
              </a:rPr>
            </a:br>
            <a:r>
              <a:rPr lang="en-IN" sz="2700" i="1" dirty="0" smtClean="0">
                <a:solidFill>
                  <a:schemeClr val="tx1"/>
                </a:solidFill>
                <a:effectLst/>
                <a:latin typeface="Californian FB" pitchFamily="18" charset="0"/>
              </a:rPr>
              <a:t> Mind Mantra Troika,                                        </a:t>
            </a:r>
            <a:br>
              <a:rPr lang="en-IN" sz="2700" i="1" dirty="0" smtClean="0">
                <a:solidFill>
                  <a:schemeClr val="tx1"/>
                </a:solidFill>
                <a:effectLst/>
                <a:latin typeface="Californian FB" pitchFamily="18" charset="0"/>
              </a:rPr>
            </a:br>
            <a:r>
              <a:rPr lang="en-IN" sz="2700" i="1" dirty="0" smtClean="0">
                <a:solidFill>
                  <a:schemeClr val="tx1"/>
                </a:solidFill>
                <a:effectLst/>
                <a:latin typeface="Californian FB" pitchFamily="18" charset="0"/>
              </a:rPr>
              <a:t> Revelation, </a:t>
            </a:r>
            <a:br>
              <a:rPr lang="en-IN" sz="2700" i="1" dirty="0" smtClean="0">
                <a:solidFill>
                  <a:schemeClr val="tx1"/>
                </a:solidFill>
                <a:effectLst/>
                <a:latin typeface="Californian FB" pitchFamily="18" charset="0"/>
              </a:rPr>
            </a:br>
            <a:r>
              <a:rPr lang="en-IN" sz="2700" i="1" dirty="0" err="1" smtClean="0">
                <a:solidFill>
                  <a:schemeClr val="tx1"/>
                </a:solidFill>
                <a:effectLst/>
                <a:latin typeface="Californian FB" pitchFamily="18" charset="0"/>
              </a:rPr>
              <a:t>Chotu</a:t>
            </a:r>
            <a:r>
              <a:rPr lang="en-IN" sz="2700" i="1" dirty="0" smtClean="0">
                <a:solidFill>
                  <a:schemeClr val="tx1"/>
                </a:solidFill>
                <a:effectLst/>
                <a:latin typeface="Californian FB" pitchFamily="18" charset="0"/>
              </a:rPr>
              <a:t> and Friends,</a:t>
            </a:r>
            <a:r>
              <a:rPr lang="en-IN" sz="2700" dirty="0" smtClean="0">
                <a:solidFill>
                  <a:schemeClr val="tx1"/>
                </a:solidFill>
                <a:effectLst/>
                <a:latin typeface="Californian FB" pitchFamily="18" charset="0"/>
              </a:rPr>
              <a:t/>
            </a:r>
            <a:br>
              <a:rPr lang="en-IN" sz="2700" dirty="0" smtClean="0">
                <a:solidFill>
                  <a:schemeClr val="tx1"/>
                </a:solidFill>
                <a:effectLst/>
                <a:latin typeface="Californian FB" pitchFamily="18" charset="0"/>
              </a:rPr>
            </a:br>
            <a:r>
              <a:rPr lang="en-IN" sz="2700" i="1" dirty="0" smtClean="0">
                <a:solidFill>
                  <a:schemeClr val="tx1"/>
                </a:solidFill>
                <a:effectLst/>
                <a:latin typeface="Californian FB" pitchFamily="18" charset="0"/>
              </a:rPr>
              <a:t> Blue Rhapsody,  </a:t>
            </a:r>
            <a:br>
              <a:rPr lang="en-IN" sz="2700" i="1" dirty="0" smtClean="0">
                <a:solidFill>
                  <a:schemeClr val="tx1"/>
                </a:solidFill>
                <a:effectLst/>
                <a:latin typeface="Californian FB" pitchFamily="18" charset="0"/>
              </a:rPr>
            </a:br>
            <a:r>
              <a:rPr lang="en-IN" sz="2700" i="1" dirty="0" smtClean="0">
                <a:solidFill>
                  <a:schemeClr val="tx1"/>
                </a:solidFill>
                <a:effectLst/>
                <a:latin typeface="Californian FB" pitchFamily="18" charset="0"/>
              </a:rPr>
              <a:t>Jive                                            </a:t>
            </a:r>
            <a:br>
              <a:rPr lang="en-IN" sz="2700" i="1" dirty="0" smtClean="0">
                <a:solidFill>
                  <a:schemeClr val="tx1"/>
                </a:solidFill>
                <a:effectLst/>
                <a:latin typeface="Californian FB" pitchFamily="18" charset="0"/>
              </a:rPr>
            </a:br>
            <a:r>
              <a:rPr lang="en-IN" sz="2700" i="1" dirty="0" smtClean="0">
                <a:solidFill>
                  <a:schemeClr val="tx1"/>
                </a:solidFill>
                <a:effectLst/>
                <a:latin typeface="Californian FB" pitchFamily="18" charset="0"/>
              </a:rPr>
              <a:t> His Excellency- from </a:t>
            </a:r>
            <a:r>
              <a:rPr lang="en-IN" sz="2700" i="1" dirty="0" err="1" smtClean="0">
                <a:solidFill>
                  <a:schemeClr val="tx1"/>
                </a:solidFill>
                <a:effectLst/>
                <a:latin typeface="Californian FB" pitchFamily="18" charset="0"/>
              </a:rPr>
              <a:t>Gastronimica</a:t>
            </a:r>
            <a:r>
              <a:rPr lang="en-IN" sz="2700" i="1" dirty="0" smtClean="0">
                <a:solidFill>
                  <a:schemeClr val="tx1"/>
                </a:solidFill>
                <a:effectLst/>
                <a:latin typeface="Californian FB" pitchFamily="18" charset="0"/>
              </a:rPr>
              <a:t>,</a:t>
            </a:r>
            <a:r>
              <a:rPr lang="en-IN" sz="2700" dirty="0" smtClean="0">
                <a:solidFill>
                  <a:schemeClr val="tx1"/>
                </a:solidFill>
                <a:effectLst/>
                <a:latin typeface="Californian FB" pitchFamily="18" charset="0"/>
              </a:rPr>
              <a:t/>
            </a:r>
            <a:br>
              <a:rPr lang="en-IN" sz="2700" dirty="0" smtClean="0">
                <a:solidFill>
                  <a:schemeClr val="tx1"/>
                </a:solidFill>
                <a:effectLst/>
                <a:latin typeface="Californian FB" pitchFamily="18" charset="0"/>
              </a:rPr>
            </a:br>
            <a:r>
              <a:rPr lang="en-IN" sz="2700" i="1" dirty="0" smtClean="0">
                <a:solidFill>
                  <a:schemeClr val="tx1"/>
                </a:solidFill>
                <a:effectLst/>
                <a:latin typeface="Californian FB" pitchFamily="18" charset="0"/>
              </a:rPr>
              <a:t> Cubes Gallery                                             </a:t>
            </a:r>
            <a:br>
              <a:rPr lang="en-IN" sz="2700" i="1" dirty="0" smtClean="0">
                <a:solidFill>
                  <a:schemeClr val="tx1"/>
                </a:solidFill>
                <a:effectLst/>
                <a:latin typeface="Californian FB" pitchFamily="18" charset="0"/>
              </a:rPr>
            </a:br>
            <a:r>
              <a:rPr lang="en-IN" sz="2700" i="1" dirty="0" smtClean="0">
                <a:solidFill>
                  <a:schemeClr val="tx1"/>
                </a:solidFill>
                <a:effectLst/>
                <a:latin typeface="Californian FB" pitchFamily="18" charset="0"/>
              </a:rPr>
              <a:t>  </a:t>
            </a:r>
            <a:r>
              <a:rPr lang="en-IN" sz="2700" i="1" dirty="0" err="1" smtClean="0">
                <a:solidFill>
                  <a:schemeClr val="tx1"/>
                </a:solidFill>
                <a:effectLst/>
                <a:latin typeface="Californian FB" pitchFamily="18" charset="0"/>
              </a:rPr>
              <a:t>Aasra</a:t>
            </a:r>
            <a:r>
              <a:rPr lang="en-IN" sz="2700" i="1" dirty="0" smtClean="0">
                <a:solidFill>
                  <a:schemeClr val="tx1"/>
                </a:solidFill>
                <a:effectLst/>
                <a:latin typeface="Californian FB" pitchFamily="18" charset="0"/>
              </a:rPr>
              <a:t>- The Circle of Giving.</a:t>
            </a:r>
            <a:br>
              <a:rPr lang="en-IN" sz="2700" i="1" dirty="0" smtClean="0">
                <a:solidFill>
                  <a:schemeClr val="tx1"/>
                </a:solidFill>
                <a:effectLst/>
                <a:latin typeface="Californian FB" pitchFamily="18" charset="0"/>
              </a:rPr>
            </a:br>
            <a:r>
              <a:rPr lang="en-IN" sz="2700" i="1" dirty="0" smtClean="0">
                <a:solidFill>
                  <a:schemeClr val="tx1"/>
                </a:solidFill>
                <a:effectLst/>
                <a:latin typeface="Californian FB" pitchFamily="18" charset="0"/>
              </a:rPr>
              <a:t>Lotuses: </a:t>
            </a:r>
            <a:r>
              <a:rPr lang="en-IN" sz="2700" i="1" dirty="0" err="1" smtClean="0">
                <a:solidFill>
                  <a:schemeClr val="tx1"/>
                </a:solidFill>
                <a:effectLst/>
                <a:latin typeface="Californian FB" pitchFamily="18" charset="0"/>
              </a:rPr>
              <a:t>Padma</a:t>
            </a:r>
            <a:r>
              <a:rPr lang="en-IN" sz="2700" i="1" dirty="0" smtClean="0">
                <a:solidFill>
                  <a:schemeClr val="tx1"/>
                </a:solidFill>
                <a:effectLst/>
                <a:latin typeface="Californian FB" pitchFamily="18" charset="0"/>
              </a:rPr>
              <a:t> &amp; </a:t>
            </a:r>
            <a:r>
              <a:rPr lang="en-IN" sz="2700" i="1" dirty="0" err="1" smtClean="0">
                <a:solidFill>
                  <a:schemeClr val="tx1"/>
                </a:solidFill>
                <a:effectLst/>
                <a:latin typeface="Californian FB" pitchFamily="18" charset="0"/>
              </a:rPr>
              <a:t>Patra</a:t>
            </a:r>
            <a:r>
              <a:rPr lang="en-IN" sz="2700" i="1" dirty="0" smtClean="0">
                <a:solidFill>
                  <a:schemeClr val="tx1"/>
                </a:solidFill>
                <a:effectLst/>
                <a:latin typeface="Californian FB" pitchFamily="18" charset="0"/>
              </a:rPr>
              <a:t/>
            </a:r>
            <a:br>
              <a:rPr lang="en-IN" sz="2700" i="1" dirty="0" smtClean="0">
                <a:solidFill>
                  <a:schemeClr val="tx1"/>
                </a:solidFill>
                <a:effectLst/>
                <a:latin typeface="Californian FB" pitchFamily="18" charset="0"/>
              </a:rPr>
            </a:br>
            <a:r>
              <a:rPr lang="en-IN" sz="2700" i="1" dirty="0" err="1" smtClean="0">
                <a:solidFill>
                  <a:schemeClr val="tx1"/>
                </a:solidFill>
                <a:effectLst/>
                <a:latin typeface="Californian FB" pitchFamily="18" charset="0"/>
              </a:rPr>
              <a:t>Utpala</a:t>
            </a:r>
            <a:r>
              <a:rPr lang="en-IN" sz="2700" i="1" dirty="0" smtClean="0">
                <a:solidFill>
                  <a:schemeClr val="tx1"/>
                </a:solidFill>
                <a:effectLst/>
                <a:latin typeface="Californian FB" pitchFamily="18" charset="0"/>
              </a:rPr>
              <a:t/>
            </a:r>
            <a:br>
              <a:rPr lang="en-IN" sz="2700" i="1" dirty="0" smtClean="0">
                <a:solidFill>
                  <a:schemeClr val="tx1"/>
                </a:solidFill>
                <a:effectLst/>
                <a:latin typeface="Californian FB" pitchFamily="18" charset="0"/>
              </a:rPr>
            </a:br>
            <a:r>
              <a:rPr lang="en-IN" sz="2700" i="1" dirty="0" smtClean="0">
                <a:solidFill>
                  <a:schemeClr val="tx1"/>
                </a:solidFill>
                <a:effectLst/>
                <a:latin typeface="Californian FB" pitchFamily="18" charset="0"/>
              </a:rPr>
              <a:t>©  </a:t>
            </a:r>
            <a:r>
              <a:rPr lang="en-IN" sz="2700" i="1" dirty="0" err="1" smtClean="0">
                <a:solidFill>
                  <a:schemeClr val="tx1"/>
                </a:solidFill>
                <a:effectLst/>
                <a:latin typeface="Californian FB" pitchFamily="18" charset="0"/>
              </a:rPr>
              <a:t>Girijaa</a:t>
            </a:r>
            <a:r>
              <a:rPr lang="en-IN" sz="2700" i="1" dirty="0" smtClean="0">
                <a:solidFill>
                  <a:schemeClr val="tx1"/>
                </a:solidFill>
                <a:effectLst/>
                <a:latin typeface="Californian FB" pitchFamily="18" charset="0"/>
              </a:rPr>
              <a:t> </a:t>
            </a:r>
            <a:r>
              <a:rPr lang="en-IN" sz="2700" i="1" dirty="0" err="1" smtClean="0">
                <a:solidFill>
                  <a:schemeClr val="tx1"/>
                </a:solidFill>
                <a:effectLst/>
                <a:latin typeface="Californian FB" pitchFamily="18" charset="0"/>
              </a:rPr>
              <a:t>Upadhyay</a:t>
            </a:r>
            <a:r>
              <a:rPr lang="en-IN" sz="2400" dirty="0" smtClean="0">
                <a:effectLst/>
                <a:latin typeface="Californian FB" pitchFamily="18" charset="0"/>
              </a:rPr>
              <a:t/>
            </a:r>
            <a:br>
              <a:rPr lang="en-IN" sz="2400" dirty="0" smtClean="0">
                <a:effectLst/>
                <a:latin typeface="Californian FB" pitchFamily="18" charset="0"/>
              </a:rPr>
            </a:br>
            <a:endParaRPr lang="en-IN" sz="2400" dirty="0">
              <a:effectLst/>
              <a:latin typeface="Californian FB" pitchFamily="18" charset="0"/>
            </a:endParaRPr>
          </a:p>
        </p:txBody>
      </p:sp>
      <p:sp>
        <p:nvSpPr>
          <p:cNvPr id="3" name="Slide Number Placeholder 2"/>
          <p:cNvSpPr>
            <a:spLocks noGrp="1"/>
          </p:cNvSpPr>
          <p:nvPr>
            <p:ph type="sldNum" sz="quarter" idx="12"/>
          </p:nvPr>
        </p:nvSpPr>
        <p:spPr/>
        <p:txBody>
          <a:bodyPr/>
          <a:lstStyle/>
          <a:p>
            <a:pPr>
              <a:defRPr/>
            </a:pPr>
            <a:fld id="{1B451364-2067-43A9-A84E-7014E7311038}"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543800" cy="762000"/>
          </a:xfrm>
        </p:spPr>
        <p:txBody>
          <a:bodyPr>
            <a:normAutofit/>
          </a:bodyPr>
          <a:lstStyle/>
          <a:p>
            <a:pPr>
              <a:defRPr/>
            </a:pPr>
            <a:r>
              <a:rPr lang="en-US" sz="3200" dirty="0" smtClean="0">
                <a:solidFill>
                  <a:schemeClr val="tx2">
                    <a:lumMod val="50000"/>
                  </a:schemeClr>
                </a:solidFill>
                <a:effectLst/>
                <a:latin typeface="Californian FB" pitchFamily="18" charset="0"/>
              </a:rPr>
              <a:t>                            </a:t>
            </a:r>
            <a:r>
              <a:rPr lang="en-US" sz="2800" dirty="0" smtClean="0">
                <a:solidFill>
                  <a:schemeClr val="tx2">
                    <a:lumMod val="50000"/>
                  </a:schemeClr>
                </a:solidFill>
                <a:effectLst/>
                <a:latin typeface="Californian FB" pitchFamily="18" charset="0"/>
              </a:rPr>
              <a:t>Float </a:t>
            </a:r>
            <a:r>
              <a:rPr lang="en-US" sz="2800" dirty="0" err="1" smtClean="0">
                <a:solidFill>
                  <a:schemeClr val="tx2">
                    <a:lumMod val="50000"/>
                  </a:schemeClr>
                </a:solidFill>
                <a:effectLst/>
                <a:latin typeface="Californian FB" pitchFamily="18" charset="0"/>
              </a:rPr>
              <a:t>Hydraulix</a:t>
            </a:r>
            <a:r>
              <a:rPr lang="en-US" sz="2800" dirty="0" smtClean="0">
                <a:solidFill>
                  <a:schemeClr val="tx2">
                    <a:lumMod val="50000"/>
                  </a:schemeClr>
                </a:solidFill>
                <a:effectLst/>
                <a:latin typeface="Californian FB" pitchFamily="18" charset="0"/>
              </a:rPr>
              <a:t> </a:t>
            </a:r>
            <a:endParaRPr lang="en-IN" sz="2800" dirty="0">
              <a:solidFill>
                <a:schemeClr val="tx2">
                  <a:lumMod val="50000"/>
                </a:schemeClr>
              </a:solidFill>
              <a:effectLst/>
              <a:latin typeface="Californian FB" pitchFamily="18" charset="0"/>
            </a:endParaRPr>
          </a:p>
        </p:txBody>
      </p:sp>
      <p:sp>
        <p:nvSpPr>
          <p:cNvPr id="5" name="Content Placeholder 4"/>
          <p:cNvSpPr>
            <a:spLocks noGrp="1"/>
          </p:cNvSpPr>
          <p:nvPr>
            <p:ph idx="1"/>
          </p:nvPr>
        </p:nvSpPr>
        <p:spPr>
          <a:xfrm>
            <a:off x="609600" y="838200"/>
            <a:ext cx="8001000" cy="5791200"/>
          </a:xfrm>
        </p:spPr>
        <p:txBody>
          <a:bodyPr>
            <a:noAutofit/>
          </a:bodyPr>
          <a:lstStyle/>
          <a:p>
            <a:pPr algn="just">
              <a:buNone/>
              <a:defRPr/>
            </a:pPr>
            <a:r>
              <a:rPr lang="en-IN" sz="2000" i="1" dirty="0" smtClean="0">
                <a:solidFill>
                  <a:schemeClr val="tx2">
                    <a:lumMod val="50000"/>
                  </a:schemeClr>
                </a:solidFill>
                <a:effectLst/>
                <a:latin typeface="Californian FB" pitchFamily="18" charset="0"/>
              </a:rPr>
              <a:t>       </a:t>
            </a:r>
            <a:r>
              <a:rPr lang="en-IN" sz="2000" i="1" dirty="0" smtClean="0">
                <a:effectLst/>
                <a:latin typeface="Californian FB" pitchFamily="18" charset="0"/>
              </a:rPr>
              <a:t>These sculptures are a salutation to the power of the elements – here, the force of water. </a:t>
            </a:r>
            <a:r>
              <a:rPr lang="en-US" sz="2000" i="1" dirty="0" smtClean="0">
                <a:effectLst/>
                <a:latin typeface="Californian FB" pitchFamily="18" charset="0"/>
              </a:rPr>
              <a:t>What better place than the Himalayas , to be humbled by the masterpieces of the elements, the  grandeur of the mountains, the many forms of water, from the bubbling streams to roaring </a:t>
            </a:r>
            <a:r>
              <a:rPr lang="en-US" sz="2000" i="1" dirty="0" err="1" smtClean="0">
                <a:effectLst/>
                <a:latin typeface="Californian FB" pitchFamily="18" charset="0"/>
              </a:rPr>
              <a:t>kunds</a:t>
            </a:r>
            <a:r>
              <a:rPr lang="en-US" sz="2000" i="1" dirty="0" smtClean="0">
                <a:effectLst/>
                <a:latin typeface="Californian FB" pitchFamily="18" charset="0"/>
              </a:rPr>
              <a:t> and the evocation of a majestic symphony like that at </a:t>
            </a:r>
            <a:r>
              <a:rPr lang="en-US" sz="2000" i="1" dirty="0" err="1" smtClean="0">
                <a:effectLst/>
                <a:latin typeface="Californian FB" pitchFamily="18" charset="0"/>
              </a:rPr>
              <a:t>Rudraprayag</a:t>
            </a:r>
            <a:r>
              <a:rPr lang="en-US" sz="2000" i="1" dirty="0" smtClean="0">
                <a:effectLst/>
                <a:latin typeface="Californian FB" pitchFamily="18" charset="0"/>
              </a:rPr>
              <a:t>, with the emergence of the Ganges  from the confluence of  thundering tributaries, fanning out as deep and powerful waters. </a:t>
            </a:r>
            <a:r>
              <a:rPr lang="en-US" sz="2000" i="1" dirty="0" err="1" smtClean="0">
                <a:effectLst/>
                <a:latin typeface="Californian FB" pitchFamily="18" charset="0"/>
              </a:rPr>
              <a:t>Hydraulix</a:t>
            </a:r>
            <a:r>
              <a:rPr lang="en-US" sz="2000" i="1" dirty="0" smtClean="0">
                <a:effectLst/>
                <a:latin typeface="Californian FB" pitchFamily="18" charset="0"/>
              </a:rPr>
              <a:t> is an attempt to depict the underlying power of the waters to move mountains, icebergs, rocks small and large. Viewed from the side and the top, all the pieces small and looming large, are being swiftly propelled to their ultimate destinations by the silent but powerful force of the waters.</a:t>
            </a:r>
            <a:r>
              <a:rPr lang="en-IN" sz="2000" i="1" dirty="0" smtClean="0">
                <a:effectLst/>
                <a:latin typeface="Californian FB" pitchFamily="18" charset="0"/>
              </a:rPr>
              <a:t> </a:t>
            </a:r>
            <a:r>
              <a:rPr lang="en-IN" sz="2000" i="1" dirty="0" smtClean="0">
                <a:latin typeface="Californian FB" pitchFamily="18" charset="0"/>
              </a:rPr>
              <a:t>.  Their motion is almost one of single minded purpose!  As if they have just their journey on their minds. While Water, actually holds the rudder in its hand. The quiet force. Water - the Janus faced element-sometimes roaring and thundering, sometimes fathomless quiet. </a:t>
            </a:r>
            <a:endParaRPr lang="en-IN" sz="2000" dirty="0" smtClean="0">
              <a:latin typeface="Californian FB" pitchFamily="18" charset="0"/>
            </a:endParaRPr>
          </a:p>
          <a:p>
            <a:pPr algn="just">
              <a:buNone/>
              <a:defRPr/>
            </a:pPr>
            <a:r>
              <a:rPr lang="en-IN" sz="2000" i="1" dirty="0" smtClean="0">
                <a:latin typeface="Californian FB" pitchFamily="18" charset="0"/>
              </a:rPr>
              <a:t>        Float 1 is made from pink </a:t>
            </a:r>
            <a:r>
              <a:rPr lang="en-IN" sz="2000" i="1" dirty="0" err="1" smtClean="0">
                <a:latin typeface="Californian FB" pitchFamily="18" charset="0"/>
              </a:rPr>
              <a:t>Makrana</a:t>
            </a:r>
            <a:r>
              <a:rPr lang="en-IN" sz="2000" i="1" dirty="0" smtClean="0">
                <a:latin typeface="Californian FB" pitchFamily="18" charset="0"/>
              </a:rPr>
              <a:t> marble. Float 2 is made with </a:t>
            </a:r>
            <a:r>
              <a:rPr lang="en-IN" sz="2000" i="1" dirty="0" err="1" smtClean="0">
                <a:latin typeface="Californian FB" pitchFamily="18" charset="0"/>
              </a:rPr>
              <a:t>Katni</a:t>
            </a:r>
            <a:r>
              <a:rPr lang="en-IN" sz="2000" i="1" dirty="0" smtClean="0">
                <a:latin typeface="Californian FB" pitchFamily="18" charset="0"/>
              </a:rPr>
              <a:t> marble, with its beautiful veins. Lit with candles in the crevices, the stylized sculptures take on a dramatic look and one might feel the power of the elements?</a:t>
            </a:r>
            <a:endParaRPr lang="en-IN" sz="2000" dirty="0" smtClean="0">
              <a:latin typeface="Californian FB" pitchFamily="18" charset="0"/>
            </a:endParaRPr>
          </a:p>
          <a:p>
            <a:pPr algn="just">
              <a:buNone/>
              <a:defRPr/>
            </a:pPr>
            <a:r>
              <a:rPr lang="en-IN" sz="2000" i="1" dirty="0" smtClean="0">
                <a:latin typeface="Californian FB" pitchFamily="18" charset="0"/>
              </a:rPr>
              <a:t>        Dimensions: Height:    24”      Breadth:  24”           Depth:   12”</a:t>
            </a:r>
            <a:endParaRPr lang="en-IN" sz="2000" dirty="0" smtClean="0">
              <a:latin typeface="Californian FB" pitchFamily="18" charset="0"/>
            </a:endParaRPr>
          </a:p>
          <a:p>
            <a:pPr algn="just">
              <a:buNone/>
              <a:defRPr/>
            </a:pPr>
            <a:r>
              <a:rPr lang="en-IN" sz="2000" dirty="0" smtClean="0"/>
              <a:t>  </a:t>
            </a:r>
            <a:r>
              <a:rPr lang="en-IN" sz="2000" i="1" dirty="0" smtClean="0">
                <a:effectLst/>
                <a:latin typeface="Californian FB" pitchFamily="18" charset="0"/>
              </a:rPr>
              <a:t>    © 2007,  </a:t>
            </a:r>
            <a:r>
              <a:rPr lang="en-IN" sz="2000" i="1" dirty="0" err="1" smtClean="0">
                <a:effectLst/>
                <a:latin typeface="Californian FB" pitchFamily="18" charset="0"/>
              </a:rPr>
              <a:t>Girijaa</a:t>
            </a:r>
            <a:r>
              <a:rPr lang="en-IN" sz="2000" i="1" dirty="0" smtClean="0">
                <a:effectLst/>
                <a:latin typeface="Californian FB" pitchFamily="18" charset="0"/>
              </a:rPr>
              <a:t> </a:t>
            </a:r>
            <a:r>
              <a:rPr lang="en-IN" sz="2000" i="1" dirty="0" err="1" smtClean="0">
                <a:effectLst/>
                <a:latin typeface="Californian FB" pitchFamily="18" charset="0"/>
              </a:rPr>
              <a:t>Upadhyay</a:t>
            </a:r>
            <a:endParaRPr lang="en-IN" sz="2000" dirty="0">
              <a:effectLst/>
            </a:endParaRPr>
          </a:p>
        </p:txBody>
      </p:sp>
      <p:sp>
        <p:nvSpPr>
          <p:cNvPr id="4" name="Slide Number Placeholder 3"/>
          <p:cNvSpPr>
            <a:spLocks noGrp="1"/>
          </p:cNvSpPr>
          <p:nvPr>
            <p:ph type="sldNum" sz="quarter" idx="12"/>
          </p:nvPr>
        </p:nvSpPr>
        <p:spPr/>
        <p:txBody>
          <a:bodyPr/>
          <a:lstStyle/>
          <a:p>
            <a:pPr>
              <a:defRPr/>
            </a:pPr>
            <a:fld id="{60775883-20F5-4774-8DE9-53CC2C0823F6}" type="slidenum">
              <a:rPr lang="en-US" smtClean="0"/>
              <a:pPr>
                <a:defRPr/>
              </a:pPr>
              <a:t>4</a:t>
            </a:fld>
            <a:endParaRPr lang="en-US" dirty="0"/>
          </a:p>
        </p:txBody>
      </p:sp>
      <p:pic>
        <p:nvPicPr>
          <p:cNvPr id="6" name="Picture 2" descr="C:\Users\girijaa\Pictures\SUNTOOK PIX 15 AUG 2010\suntook shortlisted\Suntook tiff files\Float2 tiff.tif"/>
          <p:cNvPicPr>
            <a:picLocks noChangeAspect="1" noChangeArrowheads="1"/>
          </p:cNvPicPr>
          <p:nvPr/>
        </p:nvPicPr>
        <p:blipFill>
          <a:blip r:embed="rId2" cstate="print"/>
          <a:srcRect/>
          <a:stretch>
            <a:fillRect/>
          </a:stretch>
        </p:blipFill>
        <p:spPr bwMode="auto">
          <a:xfrm>
            <a:off x="0" y="0"/>
            <a:ext cx="990599" cy="132079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277813"/>
            <a:ext cx="8229600" cy="712787"/>
          </a:xfrm>
        </p:spPr>
        <p:txBody>
          <a:bodyPr/>
          <a:lstStyle/>
          <a:p>
            <a:pPr>
              <a:defRPr/>
            </a:pPr>
            <a:r>
              <a:rPr lang="en-IN" sz="3200" b="1" dirty="0" smtClean="0">
                <a:solidFill>
                  <a:schemeClr val="bg2">
                    <a:lumMod val="10000"/>
                  </a:schemeClr>
                </a:solidFill>
                <a:effectLst>
                  <a:outerShdw blurRad="38100" dist="38100" dir="2700000" algn="tl">
                    <a:srgbClr val="000000">
                      <a:alpha val="43137"/>
                    </a:srgbClr>
                  </a:outerShdw>
                </a:effectLst>
                <a:latin typeface="Californian FB" pitchFamily="18" charset="0"/>
              </a:rPr>
              <a:t>                       </a:t>
            </a:r>
            <a:r>
              <a:rPr lang="en-IN" sz="3200" b="1" dirty="0" err="1" smtClean="0">
                <a:solidFill>
                  <a:schemeClr val="bg2">
                    <a:lumMod val="10000"/>
                  </a:schemeClr>
                </a:solidFill>
                <a:effectLst>
                  <a:outerShdw blurRad="38100" dist="38100" dir="2700000" algn="tl">
                    <a:srgbClr val="000000">
                      <a:alpha val="43137"/>
                    </a:srgbClr>
                  </a:outerShdw>
                </a:effectLst>
                <a:latin typeface="Californian FB" pitchFamily="18" charset="0"/>
              </a:rPr>
              <a:t>Aerosync</a:t>
            </a:r>
            <a:r>
              <a:rPr lang="en-IN" sz="3200" b="1" dirty="0" smtClean="0">
                <a:solidFill>
                  <a:schemeClr val="bg2">
                    <a:lumMod val="10000"/>
                  </a:schemeClr>
                </a:solidFill>
                <a:effectLst>
                  <a:outerShdw blurRad="38100" dist="38100" dir="2700000" algn="tl">
                    <a:srgbClr val="000000">
                      <a:alpha val="43137"/>
                    </a:srgbClr>
                  </a:outerShdw>
                </a:effectLst>
                <a:latin typeface="Californian FB" pitchFamily="18" charset="0"/>
              </a:rPr>
              <a:t> / Ballet of the Winds </a:t>
            </a:r>
            <a:endParaRPr lang="en-IN" sz="3200" dirty="0" smtClean="0">
              <a:solidFill>
                <a:schemeClr val="bg2">
                  <a:lumMod val="10000"/>
                </a:schemeClr>
              </a:solidFill>
              <a:effectLst>
                <a:outerShdw blurRad="38100" dist="38100" dir="2700000" algn="tl">
                  <a:srgbClr val="000000">
                    <a:alpha val="43137"/>
                  </a:srgbClr>
                </a:outerShdw>
              </a:effectLst>
              <a:latin typeface="Californian FB" pitchFamily="18" charset="0"/>
            </a:endParaRPr>
          </a:p>
        </p:txBody>
      </p:sp>
      <p:sp>
        <p:nvSpPr>
          <p:cNvPr id="3" name="Content Placeholder 2"/>
          <p:cNvSpPr>
            <a:spLocks noGrp="1"/>
          </p:cNvSpPr>
          <p:nvPr>
            <p:ph idx="1"/>
          </p:nvPr>
        </p:nvSpPr>
        <p:spPr>
          <a:xfrm>
            <a:off x="685800" y="1066800"/>
            <a:ext cx="8229600" cy="5410200"/>
          </a:xfrm>
        </p:spPr>
        <p:txBody>
          <a:bodyPr>
            <a:normAutofit fontScale="85000" lnSpcReduction="20000"/>
          </a:bodyPr>
          <a:lstStyle/>
          <a:p>
            <a:pPr algn="just">
              <a:buFont typeface="Wingdings" pitchFamily="2" charset="2"/>
              <a:buNone/>
              <a:defRPr/>
            </a:pPr>
            <a:r>
              <a:rPr lang="en-US" sz="2400" dirty="0" smtClean="0">
                <a:latin typeface="Californian FB" pitchFamily="18" charset="0"/>
              </a:rPr>
              <a:t> </a:t>
            </a:r>
            <a:r>
              <a:rPr lang="en-IN" sz="2800" i="1" dirty="0" smtClean="0">
                <a:latin typeface="Californian FB" pitchFamily="18" charset="0"/>
              </a:rPr>
              <a:t> </a:t>
            </a:r>
          </a:p>
          <a:p>
            <a:pPr algn="just">
              <a:buFont typeface="Wingdings" pitchFamily="2" charset="2"/>
              <a:buNone/>
              <a:defRPr/>
            </a:pPr>
            <a:r>
              <a:rPr lang="en-IN" sz="3000" i="1" dirty="0" err="1" smtClean="0">
                <a:latin typeface="Californian FB" pitchFamily="18" charset="0"/>
              </a:rPr>
              <a:t>Aerosync</a:t>
            </a:r>
            <a:r>
              <a:rPr lang="en-IN" sz="3000" i="1" dirty="0" smtClean="0">
                <a:latin typeface="Californian FB" pitchFamily="18" charset="0"/>
              </a:rPr>
              <a:t>/Ballet of the winds capitalizes on the fluidity of the metallic</a:t>
            </a:r>
          </a:p>
          <a:p>
            <a:pPr algn="just">
              <a:buFont typeface="Wingdings" pitchFamily="2" charset="2"/>
              <a:buNone/>
              <a:defRPr/>
            </a:pPr>
            <a:r>
              <a:rPr lang="en-IN" sz="3000" i="1" dirty="0" smtClean="0">
                <a:latin typeface="Californian FB" pitchFamily="18" charset="0"/>
              </a:rPr>
              <a:t>flows in steel and copper, to depict the various rhythmic motions of the</a:t>
            </a:r>
          </a:p>
          <a:p>
            <a:pPr algn="just">
              <a:buFont typeface="Wingdings" pitchFamily="2" charset="2"/>
              <a:buNone/>
              <a:defRPr/>
            </a:pPr>
            <a:r>
              <a:rPr lang="en-IN" sz="3000" i="1" dirty="0" smtClean="0">
                <a:latin typeface="Californian FB" pitchFamily="18" charset="0"/>
              </a:rPr>
              <a:t>wind, as it blows, sweeps, curves, zooms and twirls seamlessly through</a:t>
            </a:r>
          </a:p>
          <a:p>
            <a:pPr algn="just">
              <a:buFont typeface="Wingdings" pitchFamily="2" charset="2"/>
              <a:buNone/>
              <a:defRPr/>
            </a:pPr>
            <a:r>
              <a:rPr lang="en-IN" sz="3000" i="1" dirty="0" smtClean="0">
                <a:latin typeface="Californian FB" pitchFamily="18" charset="0"/>
              </a:rPr>
              <a:t>any resistance, depicted here like a sail billowing out with their fluid</a:t>
            </a:r>
          </a:p>
          <a:p>
            <a:pPr algn="just">
              <a:buFont typeface="Wingdings" pitchFamily="2" charset="2"/>
              <a:buNone/>
              <a:defRPr/>
            </a:pPr>
            <a:r>
              <a:rPr lang="en-IN" sz="3000" i="1" dirty="0" smtClean="0">
                <a:latin typeface="Californian FB" pitchFamily="18" charset="0"/>
              </a:rPr>
              <a:t>force.  The movements of the wind echo those in various  dance forms as</a:t>
            </a:r>
          </a:p>
          <a:p>
            <a:pPr algn="just">
              <a:buFont typeface="Wingdings" pitchFamily="2" charset="2"/>
              <a:buNone/>
              <a:defRPr/>
            </a:pPr>
            <a:r>
              <a:rPr lang="en-IN" sz="3000" i="1" dirty="0" smtClean="0">
                <a:latin typeface="Californian FB" pitchFamily="18" charset="0"/>
              </a:rPr>
              <a:t>ballet, the jumps- assemble allegro;  </a:t>
            </a:r>
            <a:r>
              <a:rPr lang="en-IN" sz="3000" i="1" dirty="0" err="1" smtClean="0">
                <a:latin typeface="Californian FB" pitchFamily="18" charset="0"/>
              </a:rPr>
              <a:t>bharat</a:t>
            </a:r>
            <a:r>
              <a:rPr lang="en-IN" sz="3000" i="1" dirty="0" smtClean="0">
                <a:latin typeface="Californian FB" pitchFamily="18" charset="0"/>
              </a:rPr>
              <a:t> </a:t>
            </a:r>
            <a:r>
              <a:rPr lang="en-IN" sz="3000" i="1" dirty="0" err="1" smtClean="0">
                <a:latin typeface="Californian FB" pitchFamily="18" charset="0"/>
              </a:rPr>
              <a:t>natyam</a:t>
            </a:r>
            <a:r>
              <a:rPr lang="en-IN" sz="3000" i="1" dirty="0" smtClean="0">
                <a:latin typeface="Californian FB" pitchFamily="18" charset="0"/>
              </a:rPr>
              <a:t> -</a:t>
            </a:r>
            <a:r>
              <a:rPr lang="en-IN" sz="3000" i="1" dirty="0" err="1" smtClean="0">
                <a:latin typeface="Californian FB" pitchFamily="18" charset="0"/>
              </a:rPr>
              <a:t>natraja</a:t>
            </a:r>
            <a:r>
              <a:rPr lang="en-IN" sz="3000" i="1" dirty="0" smtClean="0">
                <a:latin typeface="Californian FB" pitchFamily="18" charset="0"/>
              </a:rPr>
              <a:t> and </a:t>
            </a:r>
          </a:p>
          <a:p>
            <a:pPr algn="just">
              <a:buFont typeface="Wingdings" pitchFamily="2" charset="2"/>
              <a:buNone/>
              <a:defRPr/>
            </a:pPr>
            <a:r>
              <a:rPr lang="en-IN" sz="3000" i="1" dirty="0" smtClean="0">
                <a:latin typeface="Californian FB" pitchFamily="18" charset="0"/>
              </a:rPr>
              <a:t>yoga</a:t>
            </a:r>
            <a:r>
              <a:rPr lang="en-IN" sz="3000" dirty="0" smtClean="0">
                <a:latin typeface="Californian FB" pitchFamily="18" charset="0"/>
              </a:rPr>
              <a:t> -</a:t>
            </a:r>
            <a:r>
              <a:rPr lang="en-IN" sz="3000" i="1" dirty="0" err="1" smtClean="0">
                <a:latin typeface="Californian FB" pitchFamily="18" charset="0"/>
              </a:rPr>
              <a:t>bhujanga</a:t>
            </a:r>
            <a:r>
              <a:rPr lang="en-IN" sz="3000" i="1" dirty="0" smtClean="0">
                <a:latin typeface="Californian FB" pitchFamily="18" charset="0"/>
              </a:rPr>
              <a:t> pose. </a:t>
            </a:r>
            <a:r>
              <a:rPr lang="en-IN" sz="3000" i="1" dirty="0" err="1" smtClean="0">
                <a:latin typeface="Californian FB" pitchFamily="18" charset="0"/>
              </a:rPr>
              <a:t>Aerosync</a:t>
            </a:r>
            <a:r>
              <a:rPr lang="en-IN" sz="3000" i="1" dirty="0" smtClean="0">
                <a:latin typeface="Californian FB" pitchFamily="18" charset="0"/>
              </a:rPr>
              <a:t> is a simplistic display of aerodynamics.</a:t>
            </a:r>
          </a:p>
          <a:p>
            <a:pPr algn="just">
              <a:buFont typeface="Wingdings" pitchFamily="2" charset="2"/>
              <a:buNone/>
              <a:defRPr/>
            </a:pPr>
            <a:r>
              <a:rPr lang="en-IN" sz="3000" i="1" dirty="0" smtClean="0">
                <a:latin typeface="Californian FB" pitchFamily="18" charset="0"/>
              </a:rPr>
              <a:t>At another level it is a symbol of the beauty of fluid movement. </a:t>
            </a:r>
            <a:endParaRPr lang="en-IN" sz="3000" dirty="0" smtClean="0">
              <a:latin typeface="Californian FB" pitchFamily="18" charset="0"/>
            </a:endParaRPr>
          </a:p>
          <a:p>
            <a:pPr algn="just">
              <a:buFont typeface="Wingdings" pitchFamily="2" charset="2"/>
              <a:buNone/>
              <a:defRPr/>
            </a:pPr>
            <a:r>
              <a:rPr lang="en-IN" sz="3000" i="1" dirty="0" smtClean="0">
                <a:latin typeface="Californian FB" pitchFamily="18" charset="0"/>
              </a:rPr>
              <a:t>    </a:t>
            </a:r>
          </a:p>
          <a:p>
            <a:pPr algn="just">
              <a:buFont typeface="Wingdings" pitchFamily="2" charset="2"/>
              <a:buNone/>
              <a:defRPr/>
            </a:pPr>
            <a:r>
              <a:rPr lang="en-IN" sz="3000" i="1" dirty="0" smtClean="0">
                <a:latin typeface="Californian FB" pitchFamily="18" charset="0"/>
              </a:rPr>
              <a:t>Dimensions: Height:  28”             Breadth:  20”           Depth: 20”</a:t>
            </a:r>
            <a:endParaRPr lang="en-IN" sz="3000" dirty="0" smtClean="0">
              <a:latin typeface="Californian FB" pitchFamily="18" charset="0"/>
            </a:endParaRPr>
          </a:p>
          <a:p>
            <a:pPr algn="just">
              <a:buFont typeface="Wingdings" pitchFamily="2" charset="2"/>
              <a:buNone/>
              <a:defRPr/>
            </a:pPr>
            <a:r>
              <a:rPr lang="en-IN" sz="3000" b="1" dirty="0" smtClean="0">
                <a:effectLst/>
                <a:latin typeface="Californian FB" pitchFamily="18" charset="0"/>
              </a:rPr>
              <a:t>    </a:t>
            </a:r>
            <a:r>
              <a:rPr lang="en-IN" sz="3000" i="1" dirty="0" smtClean="0">
                <a:effectLst/>
                <a:latin typeface="Californian FB" pitchFamily="18" charset="0"/>
              </a:rPr>
              <a:t>(Metal- stainless steel and copper)</a:t>
            </a:r>
          </a:p>
          <a:p>
            <a:pPr algn="just">
              <a:buFont typeface="Wingdings" pitchFamily="2" charset="2"/>
              <a:buNone/>
              <a:defRPr/>
            </a:pPr>
            <a:endParaRPr lang="en-IN" sz="2600" dirty="0" smtClean="0">
              <a:latin typeface="Californian FB" pitchFamily="18" charset="0"/>
            </a:endParaRPr>
          </a:p>
          <a:p>
            <a:pPr algn="just">
              <a:buFont typeface="Wingdings" pitchFamily="2" charset="2"/>
              <a:buNone/>
              <a:defRPr/>
            </a:pPr>
            <a:r>
              <a:rPr lang="en-IN" sz="2600" dirty="0" smtClean="0">
                <a:latin typeface="Californian FB" pitchFamily="18" charset="0"/>
              </a:rPr>
              <a:t>© 2009,  </a:t>
            </a:r>
            <a:r>
              <a:rPr lang="en-IN" sz="2600" dirty="0" err="1" smtClean="0">
                <a:latin typeface="Californian FB" pitchFamily="18" charset="0"/>
              </a:rPr>
              <a:t>Girijaa</a:t>
            </a:r>
            <a:r>
              <a:rPr lang="en-IN" sz="2600" dirty="0" smtClean="0">
                <a:latin typeface="Californian FB" pitchFamily="18" charset="0"/>
              </a:rPr>
              <a:t> </a:t>
            </a:r>
            <a:r>
              <a:rPr lang="en-IN" sz="2600" dirty="0" err="1" smtClean="0">
                <a:latin typeface="Californian FB" pitchFamily="18" charset="0"/>
              </a:rPr>
              <a:t>Upadhyay</a:t>
            </a:r>
            <a:endParaRPr lang="en-IN" sz="2600" dirty="0" smtClean="0">
              <a:effectLst/>
              <a:latin typeface="Californian FB" pitchFamily="18" charset="0"/>
            </a:endParaRPr>
          </a:p>
          <a:p>
            <a:pPr algn="just">
              <a:buFont typeface="Wingdings" pitchFamily="2" charset="2"/>
              <a:buNone/>
              <a:defRPr/>
            </a:pPr>
            <a:endParaRPr lang="en-IN" sz="2400" dirty="0">
              <a:solidFill>
                <a:schemeClr val="accent2">
                  <a:lumMod val="40000"/>
                  <a:lumOff val="60000"/>
                </a:schemeClr>
              </a:solidFill>
              <a:latin typeface="Californian FB" pitchFamily="18" charset="0"/>
            </a:endParaRPr>
          </a:p>
        </p:txBody>
      </p:sp>
      <p:sp>
        <p:nvSpPr>
          <p:cNvPr id="4" name="Slide Number Placeholder 3"/>
          <p:cNvSpPr>
            <a:spLocks noGrp="1"/>
          </p:cNvSpPr>
          <p:nvPr>
            <p:ph type="sldNum" sz="quarter" idx="12"/>
          </p:nvPr>
        </p:nvSpPr>
        <p:spPr/>
        <p:txBody>
          <a:bodyPr/>
          <a:lstStyle/>
          <a:p>
            <a:pPr>
              <a:defRPr/>
            </a:pPr>
            <a:fld id="{60775883-20F5-4774-8DE9-53CC2C0823F6}" type="slidenum">
              <a:rPr lang="en-US" smtClean="0"/>
              <a:pPr>
                <a:defRPr/>
              </a:pPr>
              <a:t>5</a:t>
            </a:fld>
            <a:endParaRPr lang="en-US" dirty="0"/>
          </a:p>
        </p:txBody>
      </p:sp>
      <p:pic>
        <p:nvPicPr>
          <p:cNvPr id="5" name="Picture 2" descr="C:\Users\girijaa\Pictures\SUNTOOK PIX 15 AUG 2010\suntook shortlisted\Suntook tiff files\Aerosync tiff.tif"/>
          <p:cNvPicPr>
            <a:picLocks noChangeAspect="1" noChangeArrowheads="1"/>
          </p:cNvPicPr>
          <p:nvPr/>
        </p:nvPicPr>
        <p:blipFill>
          <a:blip r:embed="rId3" cstate="print"/>
          <a:srcRect/>
          <a:stretch>
            <a:fillRect/>
          </a:stretch>
        </p:blipFill>
        <p:spPr bwMode="auto">
          <a:xfrm>
            <a:off x="381000" y="0"/>
            <a:ext cx="1066799" cy="142239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1435608" y="274638"/>
            <a:ext cx="7498080" cy="487362"/>
          </a:xfrm>
        </p:spPr>
        <p:txBody>
          <a:bodyPr>
            <a:normAutofit fontScale="90000"/>
          </a:bodyPr>
          <a:lstStyle/>
          <a:p>
            <a:pPr eaLnBrk="1" hangingPunct="1">
              <a:defRPr/>
            </a:pPr>
            <a:r>
              <a:rPr lang="en-US" sz="3600" dirty="0" smtClean="0">
                <a:solidFill>
                  <a:schemeClr val="tx1"/>
                </a:solidFill>
                <a:latin typeface="Monotype Corsiva" pitchFamily="66" charset="0"/>
              </a:rPr>
              <a:t>                         EON</a:t>
            </a:r>
          </a:p>
        </p:txBody>
      </p:sp>
      <p:sp>
        <p:nvSpPr>
          <p:cNvPr id="233475" name="Rectangle 3"/>
          <p:cNvSpPr>
            <a:spLocks noGrp="1" noChangeArrowheads="1"/>
          </p:cNvSpPr>
          <p:nvPr>
            <p:ph idx="1"/>
          </p:nvPr>
        </p:nvSpPr>
        <p:spPr>
          <a:xfrm>
            <a:off x="457200" y="914400"/>
            <a:ext cx="8229600" cy="5715000"/>
          </a:xfrm>
        </p:spPr>
        <p:txBody>
          <a:bodyPr>
            <a:normAutofit fontScale="85000" lnSpcReduction="10000"/>
          </a:bodyPr>
          <a:lstStyle/>
          <a:p>
            <a:pPr algn="just">
              <a:buFont typeface="Wingdings" pitchFamily="2" charset="2"/>
              <a:buNone/>
              <a:defRPr/>
            </a:pPr>
            <a:r>
              <a:rPr lang="en-US" sz="2000" i="1" dirty="0" smtClean="0">
                <a:solidFill>
                  <a:schemeClr val="tx1">
                    <a:lumMod val="75000"/>
                  </a:schemeClr>
                </a:solidFill>
                <a:latin typeface="Californian FB" pitchFamily="18" charset="0"/>
              </a:rPr>
              <a:t>       </a:t>
            </a:r>
          </a:p>
          <a:p>
            <a:pPr algn="just">
              <a:buFont typeface="Wingdings" pitchFamily="2" charset="2"/>
              <a:buNone/>
              <a:defRPr/>
            </a:pPr>
            <a:r>
              <a:rPr lang="en-US" sz="2800" i="1" dirty="0" smtClean="0">
                <a:latin typeface="Californian FB" pitchFamily="18" charset="0"/>
              </a:rPr>
              <a:t>     Eon is a symbolic depiction of the experiences of the Earth and the Universe in the process of their creation.</a:t>
            </a:r>
            <a:r>
              <a:rPr lang="en-US" sz="2800" i="1" dirty="0" smtClean="0">
                <a:effectLst/>
                <a:latin typeface="Californian FB" pitchFamily="18" charset="0"/>
              </a:rPr>
              <a:t> The sculpture echoes those billions of years of various processes of torsion and temperatures- of </a:t>
            </a:r>
            <a:r>
              <a:rPr lang="en-US" sz="2800" i="1" dirty="0" smtClean="0">
                <a:latin typeface="Californian FB" pitchFamily="18" charset="0"/>
              </a:rPr>
              <a:t>friction, fissures, shifting of tectonic plates, disintegration and unison,  great heat and cold,  discord and harmony</a:t>
            </a:r>
            <a:r>
              <a:rPr lang="en-US" sz="2800" i="1" dirty="0" smtClean="0">
                <a:effectLst/>
                <a:latin typeface="Californian FB" pitchFamily="18" charset="0"/>
              </a:rPr>
              <a:t>, which resulted in the Universe in its present form. The use of symmetry and asymmetry, fracture and alignment and the crescendo structure  – is  also symbolic of the  human spirit. Eon is  a tribute to the Universe, in admiration of its vastness and beauty, no less a parallel  to  the human spirit in Life. Through this creation the artist wants to bow to the vastness of the Universe and to Man , however tiny, in it. </a:t>
            </a:r>
            <a:endParaRPr lang="en-IN" sz="2800" dirty="0" smtClean="0">
              <a:effectLst/>
              <a:latin typeface="Californian FB" pitchFamily="18" charset="0"/>
            </a:endParaRPr>
          </a:p>
          <a:p>
            <a:pPr algn="just">
              <a:buFont typeface="Wingdings" pitchFamily="2" charset="2"/>
              <a:buNone/>
              <a:defRPr/>
            </a:pPr>
            <a:r>
              <a:rPr lang="en-US" sz="2800" i="1" dirty="0" smtClean="0">
                <a:effectLst/>
                <a:latin typeface="Californian FB" pitchFamily="18" charset="0"/>
              </a:rPr>
              <a:t>      </a:t>
            </a:r>
          </a:p>
          <a:p>
            <a:pPr algn="just">
              <a:buFont typeface="Wingdings" pitchFamily="2" charset="2"/>
              <a:buNone/>
              <a:defRPr/>
            </a:pPr>
            <a:r>
              <a:rPr lang="en-US" sz="2800" i="1" dirty="0" smtClean="0">
                <a:effectLst/>
                <a:latin typeface="Californian FB" pitchFamily="18" charset="0"/>
              </a:rPr>
              <a:t>          </a:t>
            </a:r>
            <a:r>
              <a:rPr lang="en-IN" sz="2800" i="1" dirty="0" smtClean="0">
                <a:effectLst/>
                <a:latin typeface="Californian FB" pitchFamily="18" charset="0"/>
              </a:rPr>
              <a:t>Dimensions:  Height: 21        Breadth: 31”             Depth: 28” </a:t>
            </a:r>
            <a:r>
              <a:rPr lang="en-IN" sz="2800" i="1" dirty="0" err="1" smtClean="0">
                <a:effectLst/>
                <a:latin typeface="Californian FB" pitchFamily="18" charset="0"/>
              </a:rPr>
              <a:t>apprxmly</a:t>
            </a:r>
            <a:r>
              <a:rPr lang="en-IN" sz="2800" i="1" dirty="0" smtClean="0">
                <a:effectLst/>
                <a:latin typeface="Californian FB" pitchFamily="18" charset="0"/>
              </a:rPr>
              <a:t>.</a:t>
            </a:r>
          </a:p>
          <a:p>
            <a:pPr algn="just">
              <a:buFont typeface="Wingdings" pitchFamily="2" charset="2"/>
              <a:buNone/>
              <a:defRPr/>
            </a:pPr>
            <a:r>
              <a:rPr lang="en-US" sz="2800" i="1" dirty="0" smtClean="0">
                <a:effectLst/>
                <a:latin typeface="Californian FB" pitchFamily="18" charset="0"/>
              </a:rPr>
              <a:t>          (Green marble tiles)</a:t>
            </a:r>
            <a:endParaRPr lang="en-IN" sz="2800" dirty="0" smtClean="0">
              <a:effectLst/>
              <a:latin typeface="Californian FB" pitchFamily="18" charset="0"/>
            </a:endParaRPr>
          </a:p>
          <a:p>
            <a:pPr algn="just">
              <a:buFont typeface="Wingdings" pitchFamily="2" charset="2"/>
              <a:buNone/>
              <a:defRPr/>
            </a:pPr>
            <a:r>
              <a:rPr lang="en-IN" sz="2800" b="1" dirty="0" smtClean="0">
                <a:latin typeface="Californian FB" pitchFamily="18" charset="0"/>
              </a:rPr>
              <a:t> </a:t>
            </a:r>
            <a:r>
              <a:rPr lang="en-US" sz="2800" i="1" dirty="0" smtClean="0">
                <a:latin typeface="Californian FB" pitchFamily="18" charset="0"/>
              </a:rPr>
              <a:t>         Copyright © 2007 </a:t>
            </a:r>
            <a:r>
              <a:rPr lang="en-US" sz="2800" i="1" dirty="0" err="1" smtClean="0">
                <a:latin typeface="Californian FB" pitchFamily="18" charset="0"/>
              </a:rPr>
              <a:t>Girijaa</a:t>
            </a:r>
            <a:r>
              <a:rPr lang="en-US" sz="2800" i="1" dirty="0" smtClean="0">
                <a:latin typeface="Californian FB" pitchFamily="18" charset="0"/>
              </a:rPr>
              <a:t> </a:t>
            </a:r>
            <a:r>
              <a:rPr lang="en-US" sz="2800" i="1" dirty="0" err="1" smtClean="0">
                <a:latin typeface="Californian FB" pitchFamily="18" charset="0"/>
              </a:rPr>
              <a:t>Upadhyay</a:t>
            </a:r>
            <a:endParaRPr lang="en-US" sz="2800" i="1" dirty="0" smtClean="0">
              <a:latin typeface="Californian FB" pitchFamily="18" charset="0"/>
            </a:endParaRPr>
          </a:p>
          <a:p>
            <a:pPr eaLnBrk="1" hangingPunct="1">
              <a:buNone/>
              <a:defRPr/>
            </a:pPr>
            <a:endParaRPr lang="en-US" i="1" dirty="0" smtClean="0">
              <a:latin typeface="Californian FB" pitchFamily="18" charset="0"/>
            </a:endParaRPr>
          </a:p>
          <a:p>
            <a:pPr eaLnBrk="1" hangingPunct="1">
              <a:defRPr/>
            </a:pPr>
            <a:endParaRPr lang="en-US" i="1" dirty="0" smtClean="0">
              <a:latin typeface="Californian FB" pitchFamily="18" charset="0"/>
            </a:endParaRPr>
          </a:p>
          <a:p>
            <a:pPr eaLnBrk="1" hangingPunct="1">
              <a:defRPr/>
            </a:pPr>
            <a:endParaRPr lang="en-US" i="1" dirty="0" smtClean="0">
              <a:latin typeface="Californian FB" pitchFamily="18" charset="0"/>
            </a:endParaRPr>
          </a:p>
          <a:p>
            <a:pPr eaLnBrk="1" hangingPunct="1">
              <a:defRPr/>
            </a:pPr>
            <a:endParaRPr lang="en-US" i="1" dirty="0" smtClean="0">
              <a:latin typeface="Californian FB" pitchFamily="18" charset="0"/>
            </a:endParaRPr>
          </a:p>
          <a:p>
            <a:pPr eaLnBrk="1" hangingPunct="1">
              <a:defRPr/>
            </a:pPr>
            <a:endParaRPr lang="en-US" i="1" dirty="0" smtClean="0">
              <a:latin typeface="Californian FB" pitchFamily="18" charset="0"/>
            </a:endParaRPr>
          </a:p>
          <a:p>
            <a:pPr eaLnBrk="1" hangingPunct="1">
              <a:defRPr/>
            </a:pPr>
            <a:endParaRPr lang="en-US" i="1" dirty="0" smtClean="0">
              <a:latin typeface="Californian FB" pitchFamily="18" charset="0"/>
            </a:endParaRPr>
          </a:p>
          <a:p>
            <a:pPr eaLnBrk="1" hangingPunct="1">
              <a:defRPr/>
            </a:pPr>
            <a:endParaRPr lang="en-US" i="1" dirty="0" smtClean="0">
              <a:latin typeface="Monotype Corsiva" pitchFamily="66" charset="0"/>
            </a:endParaRPr>
          </a:p>
          <a:p>
            <a:pPr eaLnBrk="1" hangingPunct="1">
              <a:defRPr/>
            </a:pPr>
            <a:endParaRPr lang="en-US" i="1" dirty="0" smtClean="0">
              <a:latin typeface="Monotype Corsiva" pitchFamily="66" charset="0"/>
            </a:endParaRPr>
          </a:p>
          <a:p>
            <a:pPr eaLnBrk="1" hangingPunct="1">
              <a:defRPr/>
            </a:pPr>
            <a:endParaRPr lang="en-US" i="1" dirty="0" smtClean="0">
              <a:latin typeface="Monotype Corsiva" pitchFamily="66" charset="0"/>
            </a:endParaRPr>
          </a:p>
          <a:p>
            <a:pPr eaLnBrk="1" hangingPunct="1">
              <a:defRPr/>
            </a:pPr>
            <a:endParaRPr lang="en-US" i="1" dirty="0" smtClean="0">
              <a:latin typeface="Monotype Corsiva" pitchFamily="66" charset="0"/>
            </a:endParaRPr>
          </a:p>
          <a:p>
            <a:pPr eaLnBrk="1" hangingPunct="1">
              <a:defRPr/>
            </a:pPr>
            <a:endParaRPr lang="en-US" i="1" dirty="0" smtClean="0">
              <a:latin typeface="Monotype Corsiva" pitchFamily="66" charset="0"/>
            </a:endParaRPr>
          </a:p>
          <a:p>
            <a:pPr eaLnBrk="1" hangingPunct="1">
              <a:defRPr/>
            </a:pPr>
            <a:endParaRPr lang="en-US" i="1" dirty="0" smtClean="0">
              <a:latin typeface="Monotype Corsiva" pitchFamily="66" charset="0"/>
            </a:endParaRPr>
          </a:p>
          <a:p>
            <a:pPr eaLnBrk="1" hangingPunct="1">
              <a:defRPr/>
            </a:pPr>
            <a:endParaRPr lang="en-US" i="1" dirty="0" smtClean="0">
              <a:latin typeface="Monotype Corsiva" pitchFamily="66" charset="0"/>
            </a:endParaRPr>
          </a:p>
          <a:p>
            <a:pPr eaLnBrk="1" hangingPunct="1">
              <a:defRPr/>
            </a:pPr>
            <a:endParaRPr lang="en-US" i="1" dirty="0" smtClean="0">
              <a:latin typeface="Monotype Corsiva" pitchFamily="66" charset="0"/>
            </a:endParaRPr>
          </a:p>
        </p:txBody>
      </p:sp>
      <p:sp>
        <p:nvSpPr>
          <p:cNvPr id="4" name="Slide Number Placeholder 3"/>
          <p:cNvSpPr>
            <a:spLocks noGrp="1"/>
          </p:cNvSpPr>
          <p:nvPr>
            <p:ph type="sldNum" sz="quarter" idx="12"/>
          </p:nvPr>
        </p:nvSpPr>
        <p:spPr/>
        <p:txBody>
          <a:bodyPr/>
          <a:lstStyle/>
          <a:p>
            <a:pPr>
              <a:defRPr/>
            </a:pPr>
            <a:fld id="{67886191-B374-43D5-90FD-A314CF383707}" type="slidenum">
              <a:rPr lang="en-US" smtClean="0"/>
              <a:pPr>
                <a:defRPr/>
              </a:pPr>
              <a:t>6</a:t>
            </a:fld>
            <a:endParaRPr lang="en-US" dirty="0"/>
          </a:p>
        </p:txBody>
      </p:sp>
      <p:pic>
        <p:nvPicPr>
          <p:cNvPr id="5" name="Picture 2" descr="C:\Users\girijaa\Pictures\SUNTOOK PIX 15 AUG 2010\suntook shortlisted\Suntook tiff files\EON tiff.tif"/>
          <p:cNvPicPr>
            <a:picLocks noChangeAspect="1" noChangeArrowheads="1"/>
          </p:cNvPicPr>
          <p:nvPr/>
        </p:nvPicPr>
        <p:blipFill>
          <a:blip r:embed="rId2" cstate="print"/>
          <a:srcRect/>
          <a:stretch>
            <a:fillRect/>
          </a:stretch>
        </p:blipFill>
        <p:spPr bwMode="auto">
          <a:xfrm>
            <a:off x="457200" y="0"/>
            <a:ext cx="1904999" cy="113221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15962"/>
          </a:xfrm>
        </p:spPr>
        <p:txBody>
          <a:bodyPr>
            <a:normAutofit/>
          </a:bodyPr>
          <a:lstStyle/>
          <a:p>
            <a:r>
              <a:rPr lang="en-US" sz="3600" dirty="0" smtClean="0">
                <a:solidFill>
                  <a:schemeClr val="tx1"/>
                </a:solidFill>
                <a:latin typeface="Monotype Corsiva" pitchFamily="66" charset="0"/>
              </a:rPr>
              <a:t>                Atlantis Rising</a:t>
            </a:r>
            <a:endParaRPr lang="en-IN" sz="3600" dirty="0">
              <a:solidFill>
                <a:schemeClr val="tx1"/>
              </a:solidFill>
            </a:endParaRPr>
          </a:p>
        </p:txBody>
      </p:sp>
      <p:sp>
        <p:nvSpPr>
          <p:cNvPr id="3" name="Content Placeholder 2"/>
          <p:cNvSpPr>
            <a:spLocks noGrp="1"/>
          </p:cNvSpPr>
          <p:nvPr>
            <p:ph idx="1"/>
          </p:nvPr>
        </p:nvSpPr>
        <p:spPr>
          <a:xfrm>
            <a:off x="609600" y="1066800"/>
            <a:ext cx="8324088" cy="5562600"/>
          </a:xfrm>
        </p:spPr>
        <p:txBody>
          <a:bodyPr>
            <a:normAutofit fontScale="77500" lnSpcReduction="20000"/>
          </a:bodyPr>
          <a:lstStyle/>
          <a:p>
            <a:pPr algn="just">
              <a:buFontTx/>
              <a:buNone/>
            </a:pPr>
            <a:r>
              <a:rPr lang="en-IN" i="1" dirty="0" smtClean="0">
                <a:latin typeface="Californian FB" pitchFamily="18" charset="0"/>
              </a:rPr>
              <a:t> The emergence of the lost city of Atlantis from the pearly ocean in</a:t>
            </a:r>
          </a:p>
          <a:p>
            <a:pPr algn="just">
              <a:buFontTx/>
              <a:buNone/>
            </a:pPr>
            <a:r>
              <a:rPr lang="en-IN" i="1" dirty="0" smtClean="0">
                <a:latin typeface="Californian FB" pitchFamily="18" charset="0"/>
              </a:rPr>
              <a:t>Atlantis Rising is symbolic of the resurgence, resilience  of the</a:t>
            </a:r>
          </a:p>
          <a:p>
            <a:pPr algn="just">
              <a:buFontTx/>
              <a:buNone/>
            </a:pPr>
            <a:r>
              <a:rPr lang="en-IN" i="1" dirty="0" smtClean="0">
                <a:latin typeface="Californian FB" pitchFamily="18" charset="0"/>
              </a:rPr>
              <a:t>Human Spirit. The onyx marble has been selected  to depict the</a:t>
            </a:r>
          </a:p>
          <a:p>
            <a:pPr algn="just">
              <a:buFontTx/>
              <a:buNone/>
            </a:pPr>
            <a:r>
              <a:rPr lang="en-IN" i="1" dirty="0" smtClean="0">
                <a:latin typeface="Californian FB" pitchFamily="18" charset="0"/>
              </a:rPr>
              <a:t>churning of the seas while the surfacing city is in white marble, lashed </a:t>
            </a:r>
          </a:p>
          <a:p>
            <a:pPr algn="just">
              <a:buFontTx/>
              <a:buNone/>
            </a:pPr>
            <a:r>
              <a:rPr lang="en-IN" i="1" dirty="0" smtClean="0">
                <a:latin typeface="Californian FB" pitchFamily="18" charset="0"/>
              </a:rPr>
              <a:t>by the waves  of the sea  ( of onyx marble), as it rises majestically.</a:t>
            </a:r>
          </a:p>
          <a:p>
            <a:pPr algn="just">
              <a:buFontTx/>
              <a:buNone/>
            </a:pPr>
            <a:r>
              <a:rPr lang="en-IN" i="1" dirty="0" smtClean="0">
                <a:latin typeface="Californian FB" pitchFamily="18" charset="0"/>
              </a:rPr>
              <a:t>The thought motifs behind its creation included- </a:t>
            </a:r>
            <a:r>
              <a:rPr lang="en-IN" i="1" dirty="0" err="1" smtClean="0">
                <a:latin typeface="Californian FB" pitchFamily="18" charset="0"/>
              </a:rPr>
              <a:t>manthan</a:t>
            </a:r>
            <a:r>
              <a:rPr lang="en-IN" i="1" dirty="0" smtClean="0">
                <a:latin typeface="Californian FB" pitchFamily="18" charset="0"/>
              </a:rPr>
              <a:t> (churning) and</a:t>
            </a:r>
          </a:p>
          <a:p>
            <a:pPr algn="just">
              <a:buFontTx/>
              <a:buNone/>
            </a:pPr>
            <a:r>
              <a:rPr lang="en-IN" i="1" dirty="0" smtClean="0">
                <a:latin typeface="Californian FB" pitchFamily="18" charset="0"/>
              </a:rPr>
              <a:t>rising, the rising of Atman, (Soul), Mother of Pearl and Island of Serenity. </a:t>
            </a:r>
          </a:p>
          <a:p>
            <a:pPr algn="just">
              <a:buFontTx/>
              <a:buNone/>
            </a:pPr>
            <a:r>
              <a:rPr lang="en-IN" i="1" dirty="0" smtClean="0">
                <a:latin typeface="Californian FB" pitchFamily="18" charset="0"/>
              </a:rPr>
              <a:t>It is a representation of hope that  what is lost can be regained, of spiritual</a:t>
            </a:r>
          </a:p>
          <a:p>
            <a:pPr algn="just">
              <a:buFontTx/>
              <a:buNone/>
            </a:pPr>
            <a:r>
              <a:rPr lang="en-IN" i="1" dirty="0" smtClean="0">
                <a:latin typeface="Californian FB" pitchFamily="18" charset="0"/>
              </a:rPr>
              <a:t>liberation and attainment of Purity. The enigmatic Atlantis city a legend,</a:t>
            </a:r>
          </a:p>
          <a:p>
            <a:pPr algn="just">
              <a:buFontTx/>
              <a:buNone/>
            </a:pPr>
            <a:r>
              <a:rPr lang="en-IN" i="1" dirty="0" smtClean="0">
                <a:latin typeface="Californian FB" pitchFamily="18" charset="0"/>
              </a:rPr>
              <a:t>which captured the minds of the greats from Plato to Roerich and Stephen</a:t>
            </a:r>
          </a:p>
          <a:p>
            <a:pPr algn="just">
              <a:buFontTx/>
              <a:buNone/>
            </a:pPr>
            <a:r>
              <a:rPr lang="en-IN" i="1" dirty="0" smtClean="0">
                <a:latin typeface="Californian FB" pitchFamily="18" charset="0"/>
              </a:rPr>
              <a:t>Spielberg, may never lose its allure as an icon. </a:t>
            </a:r>
            <a:endParaRPr lang="en-IN" dirty="0" smtClean="0">
              <a:latin typeface="Californian FB" pitchFamily="18" charset="0"/>
            </a:endParaRPr>
          </a:p>
          <a:p>
            <a:pPr algn="just">
              <a:buFontTx/>
              <a:buNone/>
            </a:pPr>
            <a:r>
              <a:rPr lang="en-IN" i="1" dirty="0" smtClean="0">
                <a:latin typeface="Californian FB" pitchFamily="18" charset="0"/>
              </a:rPr>
              <a:t>        </a:t>
            </a:r>
          </a:p>
          <a:p>
            <a:pPr algn="just">
              <a:buFontTx/>
              <a:buNone/>
            </a:pPr>
            <a:r>
              <a:rPr lang="en-IN" i="1" dirty="0" smtClean="0">
                <a:latin typeface="Californian FB" pitchFamily="18" charset="0"/>
              </a:rPr>
              <a:t>Dimensions: Height: 20”    Breadth: 28”       Depth: 20” </a:t>
            </a:r>
            <a:r>
              <a:rPr lang="en-IN" i="1" dirty="0" err="1" smtClean="0">
                <a:latin typeface="Californian FB" pitchFamily="18" charset="0"/>
              </a:rPr>
              <a:t>apprxmly</a:t>
            </a:r>
            <a:endParaRPr lang="en-IN" dirty="0" smtClean="0">
              <a:latin typeface="Californian FB" pitchFamily="18" charset="0"/>
            </a:endParaRPr>
          </a:p>
          <a:p>
            <a:pPr algn="just">
              <a:buFontTx/>
              <a:buNone/>
            </a:pPr>
            <a:r>
              <a:rPr lang="en-IN" i="1" dirty="0" smtClean="0">
                <a:latin typeface="Californian FB" pitchFamily="18" charset="0"/>
              </a:rPr>
              <a:t>        ©2009, </a:t>
            </a:r>
            <a:r>
              <a:rPr lang="en-IN" i="1" dirty="0" err="1" smtClean="0">
                <a:latin typeface="Californian FB" pitchFamily="18" charset="0"/>
              </a:rPr>
              <a:t>Girijaa</a:t>
            </a:r>
            <a:r>
              <a:rPr lang="en-IN" i="1" dirty="0" smtClean="0">
                <a:latin typeface="Californian FB" pitchFamily="18" charset="0"/>
              </a:rPr>
              <a:t> </a:t>
            </a:r>
            <a:r>
              <a:rPr lang="en-IN" i="1" dirty="0" err="1" smtClean="0">
                <a:latin typeface="Californian FB" pitchFamily="18" charset="0"/>
              </a:rPr>
              <a:t>Upadhyay</a:t>
            </a:r>
            <a:endParaRPr lang="en-IN" dirty="0" smtClean="0">
              <a:latin typeface="Californian FB" pitchFamily="18" charset="0"/>
            </a:endParaRPr>
          </a:p>
        </p:txBody>
      </p:sp>
      <p:sp>
        <p:nvSpPr>
          <p:cNvPr id="4" name="Slide Number Placeholder 3"/>
          <p:cNvSpPr>
            <a:spLocks noGrp="1"/>
          </p:cNvSpPr>
          <p:nvPr>
            <p:ph type="sldNum" sz="quarter" idx="12"/>
          </p:nvPr>
        </p:nvSpPr>
        <p:spPr/>
        <p:txBody>
          <a:bodyPr/>
          <a:lstStyle/>
          <a:p>
            <a:pPr>
              <a:defRPr/>
            </a:pPr>
            <a:fld id="{60775883-20F5-4774-8DE9-53CC2C0823F6}" type="slidenum">
              <a:rPr lang="en-US" smtClean="0"/>
              <a:pPr>
                <a:defRPr/>
              </a:pPr>
              <a:t>7</a:t>
            </a:fld>
            <a:endParaRPr lang="en-US" dirty="0"/>
          </a:p>
        </p:txBody>
      </p:sp>
      <p:pic>
        <p:nvPicPr>
          <p:cNvPr id="1026" name="Picture 2" descr="C:\Users\girijaa\Pictures\WEBSITE  CONTENTS-PIX +WRITEUP\WEBSITE SCULPTURES PIX\Atlantis Rising  20x28x20.JPG"/>
          <p:cNvPicPr>
            <a:picLocks noChangeAspect="1" noChangeArrowheads="1"/>
          </p:cNvPicPr>
          <p:nvPr/>
        </p:nvPicPr>
        <p:blipFill>
          <a:blip r:embed="rId2" cstate="print"/>
          <a:srcRect/>
          <a:stretch>
            <a:fillRect/>
          </a:stretch>
        </p:blipFill>
        <p:spPr bwMode="auto">
          <a:xfrm>
            <a:off x="0" y="1"/>
            <a:ext cx="1103438" cy="1066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a:xfrm>
            <a:off x="457200" y="267494"/>
            <a:ext cx="8229600" cy="1104106"/>
          </a:xfrm>
        </p:spPr>
        <p:txBody>
          <a:bodyPr>
            <a:normAutofit/>
          </a:bodyPr>
          <a:lstStyle/>
          <a:p>
            <a:pPr marL="484632" indent="0" algn="ctr" eaLnBrk="1" fontAlgn="auto" hangingPunct="1">
              <a:spcAft>
                <a:spcPts val="0"/>
              </a:spcAft>
              <a:defRPr/>
            </a:pPr>
            <a:r>
              <a:rPr lang="en-US" sz="2800" b="1" dirty="0" smtClean="0">
                <a:solidFill>
                  <a:schemeClr val="tx1"/>
                </a:solidFill>
                <a:latin typeface="Californian FB" pitchFamily="18" charset="0"/>
              </a:rPr>
              <a:t>Tree of </a:t>
            </a:r>
            <a:r>
              <a:rPr lang="en-US" sz="2800" b="1" dirty="0" smtClean="0">
                <a:solidFill>
                  <a:schemeClr val="tx1"/>
                </a:solidFill>
                <a:effectLst/>
                <a:latin typeface="Californian FB" pitchFamily="18" charset="0"/>
              </a:rPr>
              <a:t>Life</a:t>
            </a:r>
          </a:p>
        </p:txBody>
      </p:sp>
      <p:sp>
        <p:nvSpPr>
          <p:cNvPr id="58371" name="Content Placeholder 4"/>
          <p:cNvSpPr>
            <a:spLocks noGrp="1"/>
          </p:cNvSpPr>
          <p:nvPr>
            <p:ph idx="1"/>
          </p:nvPr>
        </p:nvSpPr>
        <p:spPr>
          <a:xfrm>
            <a:off x="457200" y="1143000"/>
            <a:ext cx="8229600" cy="5486400"/>
          </a:xfrm>
        </p:spPr>
        <p:txBody>
          <a:bodyPr>
            <a:normAutofit lnSpcReduction="10000"/>
          </a:bodyPr>
          <a:lstStyle/>
          <a:p>
            <a:pPr algn="just" eaLnBrk="1" hangingPunct="1">
              <a:buFont typeface="Wingdings 2" pitchFamily="18" charset="2"/>
              <a:buNone/>
            </a:pPr>
            <a:r>
              <a:rPr lang="en-IN" sz="2400" i="1" dirty="0" smtClean="0">
                <a:solidFill>
                  <a:schemeClr val="accent1">
                    <a:lumMod val="40000"/>
                    <a:lumOff val="60000"/>
                  </a:schemeClr>
                </a:solidFill>
                <a:latin typeface="Californian FB" pitchFamily="18" charset="0"/>
              </a:rPr>
              <a:t>        </a:t>
            </a:r>
          </a:p>
          <a:p>
            <a:pPr algn="just" eaLnBrk="1" hangingPunct="1">
              <a:buFont typeface="Wingdings 2" pitchFamily="18" charset="2"/>
              <a:buNone/>
            </a:pPr>
            <a:r>
              <a:rPr lang="en-IN" sz="2400" i="1" dirty="0" smtClean="0">
                <a:solidFill>
                  <a:schemeClr val="accent1">
                    <a:lumMod val="40000"/>
                    <a:lumOff val="60000"/>
                  </a:schemeClr>
                </a:solidFill>
                <a:latin typeface="Californian FB" pitchFamily="18" charset="0"/>
              </a:rPr>
              <a:t>       </a:t>
            </a:r>
            <a:r>
              <a:rPr lang="en-IN" sz="2800" i="1" dirty="0" smtClean="0">
                <a:latin typeface="Californian FB" pitchFamily="18" charset="0"/>
              </a:rPr>
              <a:t>Tree of Life is a simplistic presentation of  Life  and its variances and despite all this,  that Life goes on  regardless! The representation of the sun and the moon says it is sometimes light and sometimes dark. The smile and the frown indicate sometimes things go well and sometimes they don’t.  The arrows pointing up and down say that Life may have ups and downs, but nothing stops it from  going on !!! </a:t>
            </a:r>
          </a:p>
          <a:p>
            <a:pPr algn="just" eaLnBrk="1" hangingPunct="1">
              <a:buFont typeface="Wingdings 2" pitchFamily="18" charset="2"/>
              <a:buNone/>
            </a:pPr>
            <a:r>
              <a:rPr lang="en-IN" sz="2800" i="1" dirty="0" smtClean="0">
                <a:latin typeface="Californian FB" pitchFamily="18" charset="0"/>
              </a:rPr>
              <a:t>         Cheers! </a:t>
            </a:r>
            <a:endParaRPr lang="en-IN" sz="2800" dirty="0" smtClean="0">
              <a:latin typeface="Californian FB" pitchFamily="18" charset="0"/>
            </a:endParaRPr>
          </a:p>
          <a:p>
            <a:pPr algn="just" eaLnBrk="1" hangingPunct="1">
              <a:buFont typeface="Wingdings 2" pitchFamily="18" charset="2"/>
              <a:buNone/>
            </a:pPr>
            <a:endParaRPr lang="en-IN" sz="2800" i="1" dirty="0" smtClean="0">
              <a:latin typeface="Californian FB" pitchFamily="18" charset="0"/>
            </a:endParaRPr>
          </a:p>
          <a:p>
            <a:pPr algn="just" eaLnBrk="1" hangingPunct="1">
              <a:buFont typeface="Wingdings 2" pitchFamily="18" charset="2"/>
              <a:buNone/>
            </a:pPr>
            <a:r>
              <a:rPr lang="en-IN" sz="2800" i="1" dirty="0" smtClean="0">
                <a:latin typeface="Californian FB" pitchFamily="18" charset="0"/>
              </a:rPr>
              <a:t>        Dimensions: : Height: 24”       Diameter: 12” </a:t>
            </a:r>
            <a:r>
              <a:rPr lang="en-IN" sz="2800" i="1" dirty="0" err="1" smtClean="0">
                <a:latin typeface="Californian FB" pitchFamily="18" charset="0"/>
              </a:rPr>
              <a:t>apprxmly</a:t>
            </a:r>
            <a:r>
              <a:rPr lang="en-IN" sz="2800" i="1" dirty="0" smtClean="0">
                <a:latin typeface="Californian FB" pitchFamily="18" charset="0"/>
              </a:rPr>
              <a:t>.   </a:t>
            </a:r>
          </a:p>
          <a:p>
            <a:pPr algn="just" eaLnBrk="1" hangingPunct="1">
              <a:buFont typeface="Wingdings 2" pitchFamily="18" charset="2"/>
              <a:buNone/>
            </a:pPr>
            <a:r>
              <a:rPr lang="en-IN" sz="2800" i="1" dirty="0" smtClean="0">
                <a:latin typeface="Californian FB" pitchFamily="18" charset="0"/>
              </a:rPr>
              <a:t>        Metal – mild steel coated  </a:t>
            </a:r>
          </a:p>
          <a:p>
            <a:pPr algn="just" eaLnBrk="1" hangingPunct="1">
              <a:buFont typeface="Wingdings 2" pitchFamily="18" charset="2"/>
              <a:buNone/>
            </a:pPr>
            <a:r>
              <a:rPr lang="en-IN" sz="2800" i="1" dirty="0" smtClean="0">
                <a:latin typeface="Californian FB" pitchFamily="18" charset="0"/>
              </a:rPr>
              <a:t>         ©2009, </a:t>
            </a:r>
            <a:r>
              <a:rPr lang="en-IN" sz="2800" i="1" dirty="0" err="1" smtClean="0">
                <a:latin typeface="Californian FB" pitchFamily="18" charset="0"/>
              </a:rPr>
              <a:t>Girijaa</a:t>
            </a:r>
            <a:r>
              <a:rPr lang="en-IN" sz="2800" i="1" dirty="0" smtClean="0">
                <a:latin typeface="Californian FB" pitchFamily="18" charset="0"/>
              </a:rPr>
              <a:t> </a:t>
            </a:r>
            <a:r>
              <a:rPr lang="en-IN" sz="2800" i="1" dirty="0" err="1" smtClean="0">
                <a:latin typeface="Californian FB" pitchFamily="18" charset="0"/>
              </a:rPr>
              <a:t>Upadhyay</a:t>
            </a:r>
            <a:endParaRPr lang="en-IN" sz="2800" dirty="0" smtClean="0">
              <a:latin typeface="Californian FB" pitchFamily="18" charset="0"/>
            </a:endParaRPr>
          </a:p>
          <a:p>
            <a:pPr algn="just" eaLnBrk="1" hangingPunct="1">
              <a:buFont typeface="Wingdings 2" pitchFamily="18" charset="2"/>
              <a:buNone/>
            </a:pPr>
            <a:endParaRPr lang="en-IN" sz="2400" dirty="0" smtClean="0">
              <a:solidFill>
                <a:schemeClr val="accent1">
                  <a:lumMod val="40000"/>
                  <a:lumOff val="60000"/>
                </a:schemeClr>
              </a:solidFill>
              <a:latin typeface="Californian FB" pitchFamily="18" charset="0"/>
            </a:endParaRPr>
          </a:p>
        </p:txBody>
      </p:sp>
      <p:sp>
        <p:nvSpPr>
          <p:cNvPr id="4" name="Slide Number Placeholder 3"/>
          <p:cNvSpPr>
            <a:spLocks noGrp="1"/>
          </p:cNvSpPr>
          <p:nvPr>
            <p:ph type="sldNum" sz="quarter" idx="12"/>
          </p:nvPr>
        </p:nvSpPr>
        <p:spPr/>
        <p:txBody>
          <a:bodyPr/>
          <a:lstStyle/>
          <a:p>
            <a:pPr>
              <a:defRPr/>
            </a:pPr>
            <a:fld id="{46787E1C-EE27-458F-A378-F997E410EB80}" type="slidenum">
              <a:rPr lang="en-US" smtClean="0"/>
              <a:pPr>
                <a:defRPr/>
              </a:pPr>
              <a:t>8</a:t>
            </a:fld>
            <a:endParaRPr lang="en-US" dirty="0"/>
          </a:p>
        </p:txBody>
      </p:sp>
      <p:pic>
        <p:nvPicPr>
          <p:cNvPr id="6" name="Picture 2" descr="C:\Users\girijaa\Pictures\SUNTOOK PIX 15 AUG 2010\suntook shortlisted\Suntook tiff files\Tree of life  tiff.tif"/>
          <p:cNvPicPr>
            <a:picLocks noChangeAspect="1" noChangeArrowheads="1"/>
          </p:cNvPicPr>
          <p:nvPr/>
        </p:nvPicPr>
        <p:blipFill>
          <a:blip r:embed="rId2" cstate="print"/>
          <a:srcRect/>
          <a:stretch>
            <a:fillRect/>
          </a:stretch>
        </p:blipFill>
        <p:spPr bwMode="auto">
          <a:xfrm>
            <a:off x="1524000" y="152400"/>
            <a:ext cx="914400" cy="121920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435608" y="274638"/>
            <a:ext cx="7498080" cy="639762"/>
          </a:xfrm>
        </p:spPr>
        <p:txBody>
          <a:bodyPr>
            <a:normAutofit fontScale="90000"/>
          </a:bodyPr>
          <a:lstStyle/>
          <a:p>
            <a:pPr eaLnBrk="1" hangingPunct="1">
              <a:defRPr/>
            </a:pPr>
            <a:r>
              <a:rPr lang="en-US" sz="2800" i="1" dirty="0" smtClean="0">
                <a:solidFill>
                  <a:schemeClr val="tx1"/>
                </a:solidFill>
                <a:latin typeface="Californian FB" pitchFamily="18" charset="0"/>
              </a:rPr>
              <a:t/>
            </a:r>
            <a:br>
              <a:rPr lang="en-US" sz="2800" i="1" dirty="0" smtClean="0">
                <a:solidFill>
                  <a:schemeClr val="tx1"/>
                </a:solidFill>
                <a:latin typeface="Californian FB" pitchFamily="18" charset="0"/>
              </a:rPr>
            </a:br>
            <a:r>
              <a:rPr lang="en-US" sz="2800" i="1" dirty="0" smtClean="0">
                <a:solidFill>
                  <a:schemeClr val="tx1"/>
                </a:solidFill>
                <a:latin typeface="Californian FB" pitchFamily="18" charset="0"/>
              </a:rPr>
              <a:t>                        MIND MANTRA TROIKA</a:t>
            </a:r>
            <a:br>
              <a:rPr lang="en-US" sz="2800" i="1" dirty="0" smtClean="0">
                <a:solidFill>
                  <a:schemeClr val="tx1"/>
                </a:solidFill>
                <a:latin typeface="Californian FB" pitchFamily="18" charset="0"/>
              </a:rPr>
            </a:br>
            <a:r>
              <a:rPr lang="en-US" sz="2800" i="1" dirty="0" smtClean="0">
                <a:latin typeface="Californian FB" pitchFamily="18" charset="0"/>
              </a:rPr>
              <a:t> </a:t>
            </a:r>
            <a:r>
              <a:rPr lang="en-US" sz="2800" i="1" dirty="0" smtClean="0">
                <a:solidFill>
                  <a:schemeClr val="tx1"/>
                </a:solidFill>
                <a:latin typeface="Californian FB" pitchFamily="18" charset="0"/>
              </a:rPr>
              <a:t/>
            </a:r>
            <a:br>
              <a:rPr lang="en-US" sz="2800" i="1" dirty="0" smtClean="0">
                <a:solidFill>
                  <a:schemeClr val="tx1"/>
                </a:solidFill>
                <a:latin typeface="Californian FB" pitchFamily="18" charset="0"/>
              </a:rPr>
            </a:br>
            <a:r>
              <a:rPr lang="en-US" sz="2800" b="1" i="1" dirty="0" smtClean="0">
                <a:solidFill>
                  <a:schemeClr val="tx1"/>
                </a:solidFill>
                <a:latin typeface="Californian FB" pitchFamily="18" charset="0"/>
              </a:rPr>
              <a:t>                     </a:t>
            </a:r>
          </a:p>
        </p:txBody>
      </p:sp>
      <p:sp>
        <p:nvSpPr>
          <p:cNvPr id="114691" name="Rectangle 3"/>
          <p:cNvSpPr>
            <a:spLocks noGrp="1" noChangeArrowheads="1"/>
          </p:cNvSpPr>
          <p:nvPr>
            <p:ph idx="1"/>
          </p:nvPr>
        </p:nvSpPr>
        <p:spPr>
          <a:xfrm>
            <a:off x="457200" y="762000"/>
            <a:ext cx="8229600" cy="6096000"/>
          </a:xfrm>
        </p:spPr>
        <p:txBody>
          <a:bodyPr>
            <a:normAutofit lnSpcReduction="10000"/>
          </a:bodyPr>
          <a:lstStyle/>
          <a:p>
            <a:pPr algn="just">
              <a:buFont typeface="Wingdings" pitchFamily="2" charset="2"/>
              <a:buNone/>
              <a:defRPr/>
            </a:pPr>
            <a:r>
              <a:rPr lang="en-US" sz="2400" i="1" dirty="0" smtClean="0">
                <a:latin typeface="Californian FB" pitchFamily="18" charset="0"/>
              </a:rPr>
              <a:t>       </a:t>
            </a:r>
          </a:p>
          <a:p>
            <a:pPr algn="just">
              <a:buFont typeface="Wingdings" pitchFamily="2" charset="2"/>
              <a:buNone/>
              <a:defRPr/>
            </a:pPr>
            <a:r>
              <a:rPr lang="en-US" sz="2400" i="1" dirty="0" smtClean="0">
                <a:latin typeface="Californian FB" pitchFamily="18" charset="0"/>
              </a:rPr>
              <a:t>       Mind Mantra Troika comprises of 3   Miniature Sculptures - “Light,”  “Healing” and “Tranquility”. They individually </a:t>
            </a:r>
            <a:r>
              <a:rPr lang="en-US" sz="2400" i="1" dirty="0" err="1" smtClean="0">
                <a:latin typeface="Californian FB" pitchFamily="18" charset="0"/>
              </a:rPr>
              <a:t>symbolise</a:t>
            </a:r>
            <a:r>
              <a:rPr lang="en-US" sz="2400" i="1" dirty="0" smtClean="0">
                <a:latin typeface="Californian FB" pitchFamily="18" charset="0"/>
              </a:rPr>
              <a:t> human experiences of self awareness, renewal and dynamic equilibrium. Collectively they </a:t>
            </a:r>
            <a:r>
              <a:rPr lang="en-US" sz="2400" i="1" dirty="0" err="1" smtClean="0">
                <a:latin typeface="Californian FB" pitchFamily="18" charset="0"/>
              </a:rPr>
              <a:t>symbolise</a:t>
            </a:r>
            <a:r>
              <a:rPr lang="en-US" sz="2400" i="1" dirty="0" smtClean="0">
                <a:latin typeface="Californian FB" pitchFamily="18" charset="0"/>
              </a:rPr>
              <a:t> a progression of emotional and mental states. </a:t>
            </a:r>
            <a:endParaRPr lang="en-IN" sz="2400" dirty="0" smtClean="0">
              <a:latin typeface="Californian FB" pitchFamily="18" charset="0"/>
            </a:endParaRPr>
          </a:p>
          <a:p>
            <a:pPr algn="just">
              <a:buFont typeface="Wingdings" pitchFamily="2" charset="2"/>
              <a:buNone/>
              <a:defRPr/>
            </a:pPr>
            <a:r>
              <a:rPr lang="en-US" sz="2400" i="1" dirty="0" smtClean="0">
                <a:latin typeface="Californian FB" pitchFamily="18" charset="0"/>
              </a:rPr>
              <a:t>“Light” which structurally resembles a lighthouse at the water’s edge, is symbolic of a movement from darkness to illumination; to self </a:t>
            </a:r>
            <a:r>
              <a:rPr lang="en-US" sz="2400" i="1" dirty="0" err="1" smtClean="0">
                <a:latin typeface="Californian FB" pitchFamily="18" charset="0"/>
              </a:rPr>
              <a:t>realisation</a:t>
            </a:r>
            <a:r>
              <a:rPr lang="en-US" sz="2400" i="1" dirty="0" smtClean="0">
                <a:latin typeface="Californian FB" pitchFamily="18" charset="0"/>
              </a:rPr>
              <a:t> and awareness. “Light” has been crafted from marble, granite, amethyst and </a:t>
            </a:r>
            <a:r>
              <a:rPr lang="en-US" sz="2400" i="1" dirty="0" err="1" smtClean="0">
                <a:latin typeface="Californian FB" pitchFamily="18" charset="0"/>
              </a:rPr>
              <a:t>apophyllite</a:t>
            </a:r>
            <a:r>
              <a:rPr lang="en-US" sz="2400" i="1" dirty="0" smtClean="0">
                <a:latin typeface="Californian FB" pitchFamily="18" charset="0"/>
              </a:rPr>
              <a:t> &amp; </a:t>
            </a:r>
            <a:r>
              <a:rPr lang="en-US" sz="2400" i="1" dirty="0" err="1" smtClean="0">
                <a:latin typeface="Californian FB" pitchFamily="18" charset="0"/>
              </a:rPr>
              <a:t>stilbite</a:t>
            </a:r>
            <a:r>
              <a:rPr lang="en-US" sz="2400" i="1" dirty="0" smtClean="0">
                <a:latin typeface="Californian FB" pitchFamily="18" charset="0"/>
              </a:rPr>
              <a:t>/</a:t>
            </a:r>
            <a:r>
              <a:rPr lang="en-US" sz="2400" i="1" dirty="0" err="1" smtClean="0">
                <a:latin typeface="Californian FB" pitchFamily="18" charset="0"/>
              </a:rPr>
              <a:t>prehnite</a:t>
            </a:r>
            <a:r>
              <a:rPr lang="en-US" sz="2400" i="1" dirty="0" smtClean="0">
                <a:latin typeface="Californian FB" pitchFamily="18" charset="0"/>
              </a:rPr>
              <a:t> crystals. Amethyst is a Stone of Sobriety. </a:t>
            </a:r>
            <a:endParaRPr lang="en-IN" sz="2400" dirty="0" smtClean="0">
              <a:latin typeface="Californian FB" pitchFamily="18" charset="0"/>
            </a:endParaRPr>
          </a:p>
          <a:p>
            <a:pPr algn="just">
              <a:buFont typeface="Wingdings" pitchFamily="2" charset="2"/>
              <a:buNone/>
              <a:defRPr/>
            </a:pPr>
            <a:r>
              <a:rPr lang="en-IN" sz="2400" i="1" dirty="0" smtClean="0">
                <a:latin typeface="Californian FB" pitchFamily="18" charset="0"/>
              </a:rPr>
              <a:t> </a:t>
            </a:r>
            <a:r>
              <a:rPr lang="en-US" sz="2400" i="1" dirty="0" smtClean="0">
                <a:latin typeface="Californian FB" pitchFamily="18" charset="0"/>
              </a:rPr>
              <a:t>“Healing” depicts triumph, with the ascension of the beneficial quartz crystal over the black basal stones representing life’s jagged edges and ups and downs.</a:t>
            </a:r>
            <a:r>
              <a:rPr lang="en-US" sz="2400" i="1" dirty="0" smtClean="0">
                <a:effectLst>
                  <a:outerShdw blurRad="50800" dist="38100" algn="tr" rotWithShape="0">
                    <a:prstClr val="black">
                      <a:alpha val="40000"/>
                    </a:prstClr>
                  </a:outerShdw>
                </a:effectLst>
                <a:latin typeface="Californian FB" pitchFamily="18" charset="0"/>
              </a:rPr>
              <a:t> </a:t>
            </a:r>
          </a:p>
          <a:p>
            <a:pPr algn="just">
              <a:buNone/>
              <a:defRPr/>
            </a:pPr>
            <a:r>
              <a:rPr lang="en-US" sz="2400" i="1" dirty="0" smtClean="0">
                <a:effectLst>
                  <a:outerShdw blurRad="50800" dist="38100" algn="tr" rotWithShape="0">
                    <a:prstClr val="black">
                      <a:alpha val="40000"/>
                    </a:prstClr>
                  </a:outerShdw>
                </a:effectLst>
                <a:latin typeface="Californian FB" pitchFamily="18" charset="0"/>
              </a:rPr>
              <a:t>   </a:t>
            </a:r>
            <a:r>
              <a:rPr lang="en-IN" sz="2400" i="1" dirty="0" smtClean="0">
                <a:latin typeface="Californian FB" pitchFamily="18" charset="0"/>
              </a:rPr>
              <a:t> ©2007, </a:t>
            </a:r>
            <a:r>
              <a:rPr lang="en-IN" sz="2400" i="1" dirty="0" err="1" smtClean="0">
                <a:latin typeface="Californian FB" pitchFamily="18" charset="0"/>
              </a:rPr>
              <a:t>Girijaa</a:t>
            </a:r>
            <a:r>
              <a:rPr lang="en-IN" sz="2400" i="1" dirty="0" smtClean="0">
                <a:latin typeface="Californian FB" pitchFamily="18" charset="0"/>
              </a:rPr>
              <a:t> </a:t>
            </a:r>
            <a:r>
              <a:rPr lang="en-IN" sz="2400" i="1" dirty="0" err="1" smtClean="0">
                <a:latin typeface="Californian FB" pitchFamily="18" charset="0"/>
              </a:rPr>
              <a:t>Upadhyay</a:t>
            </a:r>
            <a:endParaRPr lang="en-US" sz="2400" i="1" dirty="0" smtClean="0">
              <a:effectLst>
                <a:outerShdw blurRad="50800" dist="38100" algn="tr" rotWithShape="0">
                  <a:prstClr val="black">
                    <a:alpha val="40000"/>
                  </a:prstClr>
                </a:outerShdw>
              </a:effectLst>
              <a:latin typeface="Californian FB" pitchFamily="18" charset="0"/>
            </a:endParaRPr>
          </a:p>
          <a:p>
            <a:pPr algn="just">
              <a:buFont typeface="Wingdings" pitchFamily="2" charset="2"/>
              <a:buNone/>
              <a:defRPr/>
            </a:pPr>
            <a:endParaRPr lang="en-IN" sz="2400" dirty="0" smtClean="0">
              <a:latin typeface="Californian FB" pitchFamily="18" charset="0"/>
            </a:endParaRPr>
          </a:p>
          <a:p>
            <a:pPr algn="just" eaLnBrk="1" hangingPunct="1">
              <a:buFont typeface="Wingdings" pitchFamily="2" charset="2"/>
              <a:buNone/>
              <a:defRPr/>
            </a:pPr>
            <a:r>
              <a:rPr lang="en-US" sz="2400" i="1" dirty="0" smtClean="0">
                <a:latin typeface="Californian FB" pitchFamily="18" charset="0"/>
              </a:rPr>
              <a:t>              </a:t>
            </a:r>
          </a:p>
        </p:txBody>
      </p:sp>
      <p:sp>
        <p:nvSpPr>
          <p:cNvPr id="5" name="Slide Number Placeholder 4"/>
          <p:cNvSpPr>
            <a:spLocks noGrp="1"/>
          </p:cNvSpPr>
          <p:nvPr>
            <p:ph type="sldNum" sz="quarter" idx="12"/>
          </p:nvPr>
        </p:nvSpPr>
        <p:spPr/>
        <p:txBody>
          <a:bodyPr/>
          <a:lstStyle/>
          <a:p>
            <a:pPr>
              <a:defRPr/>
            </a:pPr>
            <a:fld id="{60775883-20F5-4774-8DE9-53CC2C0823F6}" type="slidenum">
              <a:rPr lang="en-US" smtClean="0"/>
              <a:pPr>
                <a:defRPr/>
              </a:pPr>
              <a:t>9</a:t>
            </a:fld>
            <a:endParaRPr lang="en-US" dirty="0"/>
          </a:p>
        </p:txBody>
      </p:sp>
      <p:sp>
        <p:nvSpPr>
          <p:cNvPr id="61444"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IN"/>
          </a:p>
        </p:txBody>
      </p:sp>
      <p:pic>
        <p:nvPicPr>
          <p:cNvPr id="6" name="Picture 4" descr="PICT0923"/>
          <p:cNvPicPr>
            <a:picLocks noChangeAspect="1" noChangeArrowheads="1"/>
          </p:cNvPicPr>
          <p:nvPr/>
        </p:nvPicPr>
        <p:blipFill>
          <a:blip r:embed="rId2" cstate="print"/>
          <a:srcRect/>
          <a:stretch>
            <a:fillRect/>
          </a:stretch>
        </p:blipFill>
        <p:spPr>
          <a:xfrm>
            <a:off x="304800" y="0"/>
            <a:ext cx="762000" cy="1016000"/>
          </a:xfrm>
          <a:prstGeom prst="rect">
            <a:avLst/>
          </a:prstGeom>
          <a:noFill/>
        </p:spPr>
      </p:pic>
      <p:pic>
        <p:nvPicPr>
          <p:cNvPr id="7" name="Picture 4" descr="PICT0922"/>
          <p:cNvPicPr>
            <a:picLocks noChangeAspect="1" noChangeArrowheads="1"/>
          </p:cNvPicPr>
          <p:nvPr/>
        </p:nvPicPr>
        <p:blipFill>
          <a:blip r:embed="rId3" cstate="print"/>
          <a:srcRect/>
          <a:stretch>
            <a:fillRect/>
          </a:stretch>
        </p:blipFill>
        <p:spPr bwMode="auto">
          <a:xfrm>
            <a:off x="1066800" y="0"/>
            <a:ext cx="762000" cy="1016000"/>
          </a:xfrm>
          <a:prstGeom prst="rect">
            <a:avLst/>
          </a:prstGeom>
          <a:noFill/>
          <a:ln w="9525">
            <a:noFill/>
            <a:miter lim="800000"/>
            <a:headEnd/>
            <a:tailEnd/>
          </a:ln>
        </p:spPr>
      </p:pic>
      <p:pic>
        <p:nvPicPr>
          <p:cNvPr id="8" name="Picture 4" descr="PICT0921"/>
          <p:cNvPicPr>
            <a:picLocks noChangeAspect="1" noChangeArrowheads="1"/>
          </p:cNvPicPr>
          <p:nvPr/>
        </p:nvPicPr>
        <p:blipFill>
          <a:blip r:embed="rId4" cstate="print"/>
          <a:srcRect/>
          <a:stretch>
            <a:fillRect/>
          </a:stretch>
        </p:blipFill>
        <p:spPr bwMode="auto">
          <a:xfrm>
            <a:off x="1828800" y="0"/>
            <a:ext cx="762000" cy="101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2981</TotalTime>
  <Words>2670</Words>
  <Application>Microsoft PowerPoint</Application>
  <PresentationFormat>On-screen Show (4:3)</PresentationFormat>
  <Paragraphs>226</Paragraphs>
  <Slides>22</Slides>
  <Notes>2</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Crayons</vt:lpstr>
      <vt:lpstr>Office Theme</vt:lpstr>
      <vt:lpstr>Solstice</vt:lpstr>
      <vt:lpstr> SUBCONSCIOUS  RECALL  IN 3D           Sculptures  by Girijaa  Upadhyay                © Girijaa Upadhyay  . All Rights Reserved</vt:lpstr>
      <vt:lpstr>          SUBCONSCIOUS  RECALL  IN 3D </vt:lpstr>
      <vt:lpstr>                                                               SUBCONSCIOUS  RECALL  IN 3D   The sculptures presented here are:  Float/ Hydraulix 1 and 2,                                 Aerosync/Ballet of the Winds, Eon,  Atlantis Rising,                                                   Tree of Life,  Mind Mantra Troika,                                          Revelation,  Chotu and Friends,  Blue Rhapsody,   Jive                                              His Excellency- from Gastronimica,  Cubes Gallery                                                Aasra- The Circle of Giving. Lotuses: Padma &amp; Patra Utpala ©  Girijaa Upadhyay </vt:lpstr>
      <vt:lpstr>                            Float Hydraulix </vt:lpstr>
      <vt:lpstr>                       Aerosync / Ballet of the Winds </vt:lpstr>
      <vt:lpstr>                         EON</vt:lpstr>
      <vt:lpstr>                Atlantis Rising</vt:lpstr>
      <vt:lpstr>Tree of Life</vt:lpstr>
      <vt:lpstr>                         MIND MANTRA TROIKA                        </vt:lpstr>
      <vt:lpstr>                                                MIND  MANTRA TROIKA    </vt:lpstr>
      <vt:lpstr>                               Revelation</vt:lpstr>
      <vt:lpstr> CHOTU &amp; FRIENDS</vt:lpstr>
      <vt:lpstr>CHOTU &amp; FRIENDS</vt:lpstr>
      <vt:lpstr>                        Blue Rhapsody</vt:lpstr>
      <vt:lpstr>                             Jive</vt:lpstr>
      <vt:lpstr>                    His Excellency  from Gastronimica</vt:lpstr>
      <vt:lpstr>Cubes Gallery</vt:lpstr>
      <vt:lpstr>                                             Aasra</vt:lpstr>
      <vt:lpstr>Lotuses </vt:lpstr>
      <vt:lpstr> Buddha for Ashoak</vt:lpstr>
      <vt:lpstr>Slide 21</vt:lpstr>
      <vt:lpstr>ΔΩ¶॥ଐ୭≈•√¤θΩδ≪≫♪♬∞</vt:lpstr>
    </vt:vector>
  </TitlesOfParts>
  <Company>REISDENCE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ASHOK</dc:creator>
  <cp:lastModifiedBy>girijaa</cp:lastModifiedBy>
  <cp:revision>254</cp:revision>
  <dcterms:created xsi:type="dcterms:W3CDTF">2008-05-11T07:33:40Z</dcterms:created>
  <dcterms:modified xsi:type="dcterms:W3CDTF">2010-11-15T08:42:55Z</dcterms:modified>
</cp:coreProperties>
</file>